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5" r:id="rId2"/>
    <p:sldId id="256" r:id="rId3"/>
    <p:sldId id="257" r:id="rId4"/>
    <p:sldId id="258" r:id="rId5"/>
    <p:sldId id="259" r:id="rId6"/>
    <p:sldId id="260" r:id="rId7"/>
    <p:sldId id="262" r:id="rId8"/>
    <p:sldId id="263" r:id="rId9"/>
    <p:sldId id="264" r:id="rId10"/>
    <p:sldId id="265" r:id="rId11"/>
    <p:sldId id="266" r:id="rId12"/>
    <p:sldId id="267" r:id="rId13"/>
    <p:sldId id="284"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1" d="100"/>
          <a:sy n="101" d="100"/>
        </p:scale>
        <p:origin x="1836" y="10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3/20/2024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3/20/2024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3/20/2024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3/20/2024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3/20/2024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3/20/2024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emf"/></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p:nvPr/>
        </p:nvGrpSpPr>
        <p:grpSpPr>
          <a:xfrm>
            <a:off x="443385" y="4142128"/>
            <a:ext cx="3852869" cy="658471"/>
            <a:chOff x="0" y="0"/>
            <a:chExt cx="2168051" cy="196671"/>
          </a:xfrm>
        </p:grpSpPr>
        <p:sp>
          <p:nvSpPr>
            <p:cNvPr id="4" name="Freeform 4"/>
            <p:cNvSpPr/>
            <p:nvPr/>
          </p:nvSpPr>
          <p:spPr>
            <a:xfrm>
              <a:off x="0" y="0"/>
              <a:ext cx="2168051" cy="196671"/>
            </a:xfrm>
            <a:custGeom>
              <a:avLst/>
              <a:gdLst/>
              <a:ahLst/>
              <a:cxnLst/>
              <a:rect l="l" t="t" r="r" b="b"/>
              <a:pathLst>
                <a:path w="2168051" h="196671">
                  <a:moveTo>
                    <a:pt x="0" y="0"/>
                  </a:moveTo>
                  <a:lnTo>
                    <a:pt x="2168051" y="0"/>
                  </a:lnTo>
                  <a:lnTo>
                    <a:pt x="2168051" y="196671"/>
                  </a:lnTo>
                  <a:lnTo>
                    <a:pt x="0" y="196671"/>
                  </a:lnTo>
                  <a:close/>
                </a:path>
              </a:pathLst>
            </a:custGeom>
            <a:solidFill>
              <a:srgbClr val="F8F5FF"/>
            </a:solidFill>
            <a:ln w="9525" cap="sq">
              <a:solidFill>
                <a:srgbClr val="231076"/>
              </a:solidFill>
              <a:miter/>
            </a:ln>
          </p:spPr>
          <p:txBody>
            <a:bodyPr/>
            <a:lstStyle/>
            <a:p>
              <a:endParaRPr lang="en-US" sz="900"/>
            </a:p>
          </p:txBody>
        </p:sp>
        <p:sp>
          <p:nvSpPr>
            <p:cNvPr id="5" name="TextBox 5"/>
            <p:cNvSpPr txBox="1"/>
            <p:nvPr/>
          </p:nvSpPr>
          <p:spPr>
            <a:xfrm>
              <a:off x="0" y="-19050"/>
              <a:ext cx="812800" cy="831850"/>
            </a:xfrm>
            <a:prstGeom prst="rect">
              <a:avLst/>
            </a:prstGeom>
          </p:spPr>
          <p:txBody>
            <a:bodyPr lIns="17280" tIns="17280" rIns="17280" bIns="17280" rtlCol="0" anchor="ctr"/>
            <a:lstStyle/>
            <a:p>
              <a:pPr algn="ctr">
                <a:lnSpc>
                  <a:spcPts val="581"/>
                </a:lnSpc>
              </a:pPr>
              <a:endParaRPr sz="900"/>
            </a:p>
          </p:txBody>
        </p:sp>
      </p:grpSp>
      <p:sp>
        <p:nvSpPr>
          <p:cNvPr id="6" name="Freeform 6"/>
          <p:cNvSpPr/>
          <p:nvPr/>
        </p:nvSpPr>
        <p:spPr>
          <a:xfrm>
            <a:off x="4433894" y="-30475"/>
            <a:ext cx="4537790" cy="6182527"/>
          </a:xfrm>
          <a:custGeom>
            <a:avLst/>
            <a:gdLst/>
            <a:ahLst/>
            <a:cxnLst/>
            <a:rect l="l" t="t" r="r" b="b"/>
            <a:pathLst>
              <a:path w="9075579" h="12365054">
                <a:moveTo>
                  <a:pt x="0" y="0"/>
                </a:moveTo>
                <a:lnTo>
                  <a:pt x="9075579" y="0"/>
                </a:lnTo>
                <a:lnTo>
                  <a:pt x="9075579" y="12365054"/>
                </a:lnTo>
                <a:lnTo>
                  <a:pt x="0" y="12365054"/>
                </a:lnTo>
                <a:lnTo>
                  <a:pt x="0" y="0"/>
                </a:lnTo>
                <a:close/>
              </a:path>
            </a:pathLst>
          </a:custGeom>
          <a:blipFill>
            <a:blip r:embed="rId2"/>
            <a:stretch>
              <a:fillRect/>
            </a:stretch>
          </a:blipFill>
        </p:spPr>
        <p:txBody>
          <a:bodyPr/>
          <a:lstStyle/>
          <a:p>
            <a:endParaRPr lang="en-US" sz="900"/>
          </a:p>
        </p:txBody>
      </p:sp>
      <p:sp>
        <p:nvSpPr>
          <p:cNvPr id="7" name="TextBox 7"/>
          <p:cNvSpPr txBox="1"/>
          <p:nvPr/>
        </p:nvSpPr>
        <p:spPr>
          <a:xfrm>
            <a:off x="145901" y="3103651"/>
            <a:ext cx="4150353" cy="337208"/>
          </a:xfrm>
          <a:prstGeom prst="rect">
            <a:avLst/>
          </a:prstGeom>
        </p:spPr>
        <p:txBody>
          <a:bodyPr wrap="square" lIns="0" tIns="0" rIns="0" bIns="0" rtlCol="0" anchor="t">
            <a:spAutoFit/>
          </a:bodyPr>
          <a:lstStyle/>
          <a:p>
            <a:pPr algn="ctr">
              <a:lnSpc>
                <a:spcPts val="2140"/>
              </a:lnSpc>
            </a:pPr>
            <a:r>
              <a:rPr lang="en-US" sz="4000" b="1" dirty="0">
                <a:solidFill>
                  <a:srgbClr val="FF0000"/>
                </a:solidFill>
              </a:rPr>
              <a:t>Enzymes</a:t>
            </a:r>
            <a:endParaRPr lang="en-US" sz="4000" spc="24" dirty="0">
              <a:solidFill>
                <a:srgbClr val="0E0340"/>
              </a:solidFill>
              <a:latin typeface="Anton"/>
            </a:endParaRPr>
          </a:p>
        </p:txBody>
      </p:sp>
      <p:grpSp>
        <p:nvGrpSpPr>
          <p:cNvPr id="8" name="Group 8"/>
          <p:cNvGrpSpPr/>
          <p:nvPr/>
        </p:nvGrpSpPr>
        <p:grpSpPr>
          <a:xfrm>
            <a:off x="443385" y="4873906"/>
            <a:ext cx="3308441" cy="1543053"/>
            <a:chOff x="-25626" y="-67704"/>
            <a:chExt cx="1742718" cy="812800"/>
          </a:xfrm>
        </p:grpSpPr>
        <p:sp>
          <p:nvSpPr>
            <p:cNvPr id="9" name="Freeform 9"/>
            <p:cNvSpPr/>
            <p:nvPr/>
          </p:nvSpPr>
          <p:spPr>
            <a:xfrm>
              <a:off x="0" y="0"/>
              <a:ext cx="1585384" cy="194984"/>
            </a:xfrm>
            <a:custGeom>
              <a:avLst/>
              <a:gdLst/>
              <a:ahLst/>
              <a:cxnLst/>
              <a:rect l="l" t="t" r="r" b="b"/>
              <a:pathLst>
                <a:path w="1585384" h="194984">
                  <a:moveTo>
                    <a:pt x="0" y="0"/>
                  </a:moveTo>
                  <a:lnTo>
                    <a:pt x="1585384" y="0"/>
                  </a:lnTo>
                  <a:lnTo>
                    <a:pt x="1585384" y="194984"/>
                  </a:lnTo>
                  <a:lnTo>
                    <a:pt x="0" y="194984"/>
                  </a:lnTo>
                  <a:close/>
                </a:path>
              </a:pathLst>
            </a:custGeom>
            <a:solidFill>
              <a:srgbClr val="FBFBF9"/>
            </a:solidFill>
          </p:spPr>
          <p:txBody>
            <a:bodyPr/>
            <a:lstStyle/>
            <a:p>
              <a:endParaRPr lang="en-US" sz="900"/>
            </a:p>
          </p:txBody>
        </p:sp>
        <p:sp>
          <p:nvSpPr>
            <p:cNvPr id="10" name="TextBox 10"/>
            <p:cNvSpPr txBox="1"/>
            <p:nvPr/>
          </p:nvSpPr>
          <p:spPr>
            <a:xfrm>
              <a:off x="-25626" y="-67704"/>
              <a:ext cx="1742718" cy="812800"/>
            </a:xfrm>
            <a:prstGeom prst="rect">
              <a:avLst/>
            </a:prstGeom>
          </p:spPr>
          <p:txBody>
            <a:bodyPr lIns="82550" tIns="82550" rIns="82550" bIns="82550" rtlCol="0" anchor="ctr"/>
            <a:lstStyle/>
            <a:p>
              <a:pPr algn="ctr">
                <a:lnSpc>
                  <a:spcPts val="1298"/>
                </a:lnSpc>
              </a:pPr>
              <a:r>
                <a:rPr lang="en-US" b="1" dirty="0" err="1">
                  <a:latin typeface="TT Chocolates Bold"/>
                </a:rPr>
                <a:t>Prof.Dr</a:t>
              </a:r>
              <a:r>
                <a:rPr lang="en-US" b="1" dirty="0">
                  <a:latin typeface="TT Chocolates Bold"/>
                </a:rPr>
                <a:t>. Saad S. Mahdi Al-Amara</a:t>
              </a:r>
            </a:p>
          </p:txBody>
        </p:sp>
      </p:grpSp>
      <p:sp>
        <p:nvSpPr>
          <p:cNvPr id="11" name="TextBox 11"/>
          <p:cNvSpPr txBox="1"/>
          <p:nvPr/>
        </p:nvSpPr>
        <p:spPr>
          <a:xfrm>
            <a:off x="1090140" y="958596"/>
            <a:ext cx="3634260" cy="172420"/>
          </a:xfrm>
          <a:prstGeom prst="rect">
            <a:avLst/>
          </a:prstGeom>
        </p:spPr>
        <p:txBody>
          <a:bodyPr wrap="square" lIns="0" tIns="0" rIns="0" bIns="0" rtlCol="0" anchor="t">
            <a:spAutoFit/>
          </a:bodyPr>
          <a:lstStyle/>
          <a:p>
            <a:pPr>
              <a:lnSpc>
                <a:spcPts val="1298"/>
              </a:lnSpc>
            </a:pPr>
            <a:r>
              <a:rPr lang="en-US" sz="1400" b="1" dirty="0">
                <a:solidFill>
                  <a:srgbClr val="231076"/>
                </a:solidFill>
                <a:latin typeface="TT Chocolates Bold"/>
              </a:rPr>
              <a:t>UNIVERSITY OF BASRAH / COLLEGE OF SCIENCE  </a:t>
            </a:r>
          </a:p>
        </p:txBody>
      </p:sp>
      <p:sp>
        <p:nvSpPr>
          <p:cNvPr id="12" name="TextBox 12"/>
          <p:cNvSpPr txBox="1"/>
          <p:nvPr/>
        </p:nvSpPr>
        <p:spPr>
          <a:xfrm>
            <a:off x="559193" y="2363983"/>
            <a:ext cx="4486101" cy="176330"/>
          </a:xfrm>
          <a:prstGeom prst="rect">
            <a:avLst/>
          </a:prstGeom>
        </p:spPr>
        <p:txBody>
          <a:bodyPr lIns="0" tIns="0" rIns="0" bIns="0" rtlCol="0" anchor="t">
            <a:spAutoFit/>
          </a:bodyPr>
          <a:lstStyle/>
          <a:p>
            <a:pPr>
              <a:lnSpc>
                <a:spcPts val="1200"/>
              </a:lnSpc>
            </a:pPr>
            <a:r>
              <a:rPr lang="en-US" b="1" dirty="0">
                <a:solidFill>
                  <a:srgbClr val="0E0340"/>
                </a:solidFill>
                <a:latin typeface="TT Chocolates Ultra-Bold"/>
              </a:rPr>
              <a:t>LECTURE PhD. 6</a:t>
            </a:r>
          </a:p>
        </p:txBody>
      </p:sp>
      <p:sp>
        <p:nvSpPr>
          <p:cNvPr id="13" name="TextBox 13"/>
          <p:cNvSpPr txBox="1"/>
          <p:nvPr/>
        </p:nvSpPr>
        <p:spPr>
          <a:xfrm>
            <a:off x="624138" y="4362360"/>
            <a:ext cx="3690142" cy="231217"/>
          </a:xfrm>
          <a:prstGeom prst="rect">
            <a:avLst/>
          </a:prstGeom>
        </p:spPr>
        <p:txBody>
          <a:bodyPr lIns="0" tIns="0" rIns="0" bIns="0" rtlCol="0" anchor="t">
            <a:spAutoFit/>
          </a:bodyPr>
          <a:lstStyle/>
          <a:p>
            <a:pPr>
              <a:lnSpc>
                <a:spcPts val="1723"/>
              </a:lnSpc>
            </a:pPr>
            <a:r>
              <a:rPr lang="en-US" sz="2000" b="1" dirty="0">
                <a:solidFill>
                  <a:srgbClr val="0E0340"/>
                </a:solidFill>
                <a:latin typeface="TT Chocolates"/>
              </a:rPr>
              <a:t>Department of Biology</a:t>
            </a:r>
          </a:p>
        </p:txBody>
      </p:sp>
      <p:pic>
        <p:nvPicPr>
          <p:cNvPr id="1026" name="Picture 25" descr="شعار الكلية">
            <a:extLst>
              <a:ext uri="{FF2B5EF4-FFF2-40B4-BE49-F238E27FC236}">
                <a16:creationId xmlns:a16="http://schemas.microsoft.com/office/drawing/2014/main" id="{B3DE5048-8FD3-6CD1-655D-E37CD078329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33770" y="653685"/>
            <a:ext cx="688496" cy="6098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8">
            <a:extLst>
              <a:ext uri="{FF2B5EF4-FFF2-40B4-BE49-F238E27FC236}">
                <a16:creationId xmlns:a16="http://schemas.microsoft.com/office/drawing/2014/main" id="{E418E5DB-3FFC-1C0A-9307-3EB7FDDEC94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1071" y="653685"/>
            <a:ext cx="593329" cy="732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1000" y="359688"/>
            <a:ext cx="8382000" cy="5632311"/>
          </a:xfrm>
          <a:prstGeom prst="rect">
            <a:avLst/>
          </a:prstGeom>
        </p:spPr>
        <p:txBody>
          <a:bodyPr wrap="square">
            <a:spAutoFit/>
          </a:bodyPr>
          <a:lstStyle/>
          <a:p>
            <a:r>
              <a:rPr lang="en-US" b="1" dirty="0">
                <a:solidFill>
                  <a:srgbClr val="FF0000"/>
                </a:solidFill>
              </a:rPr>
              <a:t>Controls on Enzyme Synthesis</a:t>
            </a:r>
          </a:p>
          <a:p>
            <a:endParaRPr lang="en-US" b="1" dirty="0">
              <a:solidFill>
                <a:srgbClr val="FF0000"/>
              </a:solidFill>
            </a:endParaRPr>
          </a:p>
          <a:p>
            <a:pPr>
              <a:buFont typeface="Wingdings" pitchFamily="2" charset="2"/>
              <a:buChar char="q"/>
            </a:pPr>
            <a:r>
              <a:rPr lang="en-US" b="1" dirty="0"/>
              <a:t>For catalysis to continue, enzymes eventually must be replaced. This cycle works into the scheme of the cell, where replacement of enzymes can be regulated according to cell demand. </a:t>
            </a:r>
          </a:p>
          <a:p>
            <a:endParaRPr lang="en-US" b="1" dirty="0"/>
          </a:p>
          <a:p>
            <a:pPr>
              <a:buFont typeface="Wingdings" pitchFamily="2" charset="2"/>
              <a:buChar char="q"/>
            </a:pPr>
            <a:r>
              <a:rPr lang="en-US" b="1" dirty="0"/>
              <a:t>The mechanisms of this system are genetic in nature; that is, they require regulation of DNA and the protein synthesis machinery.</a:t>
            </a:r>
          </a:p>
          <a:p>
            <a:endParaRPr lang="en-US" b="1" dirty="0"/>
          </a:p>
          <a:p>
            <a:pPr>
              <a:buFont typeface="Wingdings" pitchFamily="2" charset="2"/>
              <a:buChar char="q"/>
            </a:pPr>
            <a:r>
              <a:rPr lang="en-US" b="1" dirty="0"/>
              <a:t>Enzyme repression is a means to stop further synthesis of an enzyme somewhere along its pathway.</a:t>
            </a:r>
          </a:p>
          <a:p>
            <a:endParaRPr lang="en-US" b="1" dirty="0"/>
          </a:p>
          <a:p>
            <a:pPr>
              <a:buFont typeface="Wingdings" pitchFamily="2" charset="2"/>
              <a:buChar char="q"/>
            </a:pPr>
            <a:r>
              <a:rPr lang="en-US" b="1" dirty="0"/>
              <a:t> As the level of the end product from a given enzymatic reaction has built to excess, the genetic apparatus responsible for replacing these enzymes is automatically suppressed (figure 2.10). </a:t>
            </a:r>
          </a:p>
          <a:p>
            <a:endParaRPr lang="en-US" b="1" dirty="0"/>
          </a:p>
          <a:p>
            <a:pPr algn="just">
              <a:buFont typeface="Wingdings" pitchFamily="2" charset="2"/>
              <a:buChar char="q"/>
            </a:pPr>
            <a:r>
              <a:rPr lang="en-US" b="1" dirty="0"/>
              <a:t>The response time is longer than for feedback inhibition, but its effects are more enduring The inverse of enzyme repression is enzyme induction. In this process, enzymes appear (are induced) only when suitable substrates are present—that is, the synthesis of an enzyme is induced by its substrate.</a:t>
            </a:r>
          </a:p>
        </p:txBody>
      </p:sp>
      <p:sp>
        <p:nvSpPr>
          <p:cNvPr id="3" name="Freeform 3">
            <a:extLst>
              <a:ext uri="{FF2B5EF4-FFF2-40B4-BE49-F238E27FC236}">
                <a16:creationId xmlns:a16="http://schemas.microsoft.com/office/drawing/2014/main" id="{169B4A09-40F5-4156-AF4C-00426F647B5C}"/>
              </a:ext>
            </a:extLst>
          </p:cNvPr>
          <p:cNvSpPr/>
          <p:nvPr/>
        </p:nvSpPr>
        <p:spPr>
          <a:xfrm rot="-1072124">
            <a:off x="8062015" y="812"/>
            <a:ext cx="1039900" cy="928851"/>
          </a:xfrm>
          <a:custGeom>
            <a:avLst/>
            <a:gdLst/>
            <a:ahLst/>
            <a:cxnLst/>
            <a:rect l="l" t="t" r="r" b="b"/>
            <a:pathLst>
              <a:path w="4703894" h="3437461">
                <a:moveTo>
                  <a:pt x="0" y="0"/>
                </a:moveTo>
                <a:lnTo>
                  <a:pt x="4703895" y="0"/>
                </a:lnTo>
                <a:lnTo>
                  <a:pt x="4703895" y="3437461"/>
                </a:lnTo>
                <a:lnTo>
                  <a:pt x="0" y="3437461"/>
                </a:lnTo>
                <a:lnTo>
                  <a:pt x="0" y="0"/>
                </a:lnTo>
                <a:close/>
              </a:path>
            </a:pathLst>
          </a:custGeom>
          <a:blipFill>
            <a:blip r:embed="rId2"/>
            <a:stretch>
              <a:fillRect/>
            </a:stretch>
          </a:blipFill>
        </p:spPr>
        <p:txBody>
          <a:bodyPr/>
          <a:lstStyle/>
          <a:p>
            <a:endParaRPr lang="en-US" sz="900"/>
          </a:p>
        </p:txBody>
      </p:sp>
      <p:sp>
        <p:nvSpPr>
          <p:cNvPr id="5" name="Freeform 3">
            <a:extLst>
              <a:ext uri="{FF2B5EF4-FFF2-40B4-BE49-F238E27FC236}">
                <a16:creationId xmlns:a16="http://schemas.microsoft.com/office/drawing/2014/main" id="{24BF569A-554D-4050-9096-7886565F9566}"/>
              </a:ext>
            </a:extLst>
          </p:cNvPr>
          <p:cNvSpPr/>
          <p:nvPr/>
        </p:nvSpPr>
        <p:spPr>
          <a:xfrm rot="-1072124">
            <a:off x="-34978" y="5928337"/>
            <a:ext cx="1039900" cy="928851"/>
          </a:xfrm>
          <a:custGeom>
            <a:avLst/>
            <a:gdLst/>
            <a:ahLst/>
            <a:cxnLst/>
            <a:rect l="l" t="t" r="r" b="b"/>
            <a:pathLst>
              <a:path w="4703894" h="3437461">
                <a:moveTo>
                  <a:pt x="0" y="0"/>
                </a:moveTo>
                <a:lnTo>
                  <a:pt x="4703895" y="0"/>
                </a:lnTo>
                <a:lnTo>
                  <a:pt x="4703895" y="3437461"/>
                </a:lnTo>
                <a:lnTo>
                  <a:pt x="0" y="3437461"/>
                </a:lnTo>
                <a:lnTo>
                  <a:pt x="0" y="0"/>
                </a:lnTo>
                <a:close/>
              </a:path>
            </a:pathLst>
          </a:custGeom>
          <a:blipFill>
            <a:blip r:embed="rId2"/>
            <a:stretch>
              <a:fillRect/>
            </a:stretch>
          </a:blipFill>
        </p:spPr>
        <p:txBody>
          <a:bodyPr/>
          <a:lstStyle/>
          <a:p>
            <a:endParaRPr lang="en-US" sz="9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7200" y="685800"/>
            <a:ext cx="8229600" cy="3416320"/>
          </a:xfrm>
          <a:prstGeom prst="rect">
            <a:avLst/>
          </a:prstGeom>
        </p:spPr>
        <p:txBody>
          <a:bodyPr wrap="square">
            <a:spAutoFit/>
          </a:bodyPr>
          <a:lstStyle/>
          <a:p>
            <a:pPr>
              <a:buFont typeface="Wingdings" pitchFamily="2" charset="2"/>
              <a:buChar char="§"/>
            </a:pPr>
            <a:r>
              <a:rPr lang="en-US" b="1" dirty="0"/>
              <a:t>Both mechanisms are important genetic control systems in bacteria. A classic model of enzyme induction occurs in the response of Escherichia coli to certain sugars. </a:t>
            </a:r>
          </a:p>
          <a:p>
            <a:endParaRPr lang="en-US" b="1" dirty="0"/>
          </a:p>
          <a:p>
            <a:pPr>
              <a:buFont typeface="Wingdings" pitchFamily="2" charset="2"/>
              <a:buChar char="§"/>
            </a:pPr>
            <a:r>
              <a:rPr lang="en-US" b="1" dirty="0"/>
              <a:t>For example, if a particular strain of E. coli is inoculated into a medium whose principal carbon source is lactose, it will produce the enzyme lactase to hydrolyze it into glucose and galactose. </a:t>
            </a:r>
          </a:p>
          <a:p>
            <a:endParaRPr lang="en-US" b="1" dirty="0"/>
          </a:p>
          <a:p>
            <a:pPr>
              <a:buFont typeface="Wingdings" pitchFamily="2" charset="2"/>
              <a:buChar char="§"/>
            </a:pPr>
            <a:r>
              <a:rPr lang="en-US" b="1" dirty="0"/>
              <a:t>If the bacterium is subsequently inoculated into a medium containing only sucrose as a carbon source, it will cease synthesizing lactase and begin synthesizing </a:t>
            </a:r>
            <a:r>
              <a:rPr lang="en-US" b="1" dirty="0" err="1"/>
              <a:t>sucrase</a:t>
            </a:r>
            <a:r>
              <a:rPr lang="en-US" b="1" dirty="0"/>
              <a:t>.</a:t>
            </a:r>
          </a:p>
          <a:p>
            <a:endParaRPr lang="en-US" b="1" dirty="0"/>
          </a:p>
          <a:p>
            <a:br>
              <a:rPr lang="en-US" dirty="0"/>
            </a:br>
            <a:endParaRPr lang="en-US" dirty="0"/>
          </a:p>
        </p:txBody>
      </p:sp>
      <p:sp>
        <p:nvSpPr>
          <p:cNvPr id="3" name="Freeform 3">
            <a:extLst>
              <a:ext uri="{FF2B5EF4-FFF2-40B4-BE49-F238E27FC236}">
                <a16:creationId xmlns:a16="http://schemas.microsoft.com/office/drawing/2014/main" id="{DFDFF1D9-48E4-4E46-850B-33AB5BE3595C}"/>
              </a:ext>
            </a:extLst>
          </p:cNvPr>
          <p:cNvSpPr/>
          <p:nvPr/>
        </p:nvSpPr>
        <p:spPr>
          <a:xfrm rot="-1072124">
            <a:off x="7986679" y="5766412"/>
            <a:ext cx="1039900" cy="928851"/>
          </a:xfrm>
          <a:custGeom>
            <a:avLst/>
            <a:gdLst/>
            <a:ahLst/>
            <a:cxnLst/>
            <a:rect l="l" t="t" r="r" b="b"/>
            <a:pathLst>
              <a:path w="4703894" h="3437461">
                <a:moveTo>
                  <a:pt x="0" y="0"/>
                </a:moveTo>
                <a:lnTo>
                  <a:pt x="4703895" y="0"/>
                </a:lnTo>
                <a:lnTo>
                  <a:pt x="4703895" y="3437461"/>
                </a:lnTo>
                <a:lnTo>
                  <a:pt x="0" y="3437461"/>
                </a:lnTo>
                <a:lnTo>
                  <a:pt x="0" y="0"/>
                </a:lnTo>
                <a:close/>
              </a:path>
            </a:pathLst>
          </a:custGeom>
          <a:blipFill>
            <a:blip r:embed="rId2"/>
            <a:stretch>
              <a:fillRect/>
            </a:stretch>
          </a:blipFill>
        </p:spPr>
        <p:txBody>
          <a:bodyPr/>
          <a:lstStyle/>
          <a:p>
            <a:endParaRPr lang="en-US" sz="900"/>
          </a:p>
        </p:txBody>
      </p:sp>
      <p:sp>
        <p:nvSpPr>
          <p:cNvPr id="5" name="Freeform 3">
            <a:extLst>
              <a:ext uri="{FF2B5EF4-FFF2-40B4-BE49-F238E27FC236}">
                <a16:creationId xmlns:a16="http://schemas.microsoft.com/office/drawing/2014/main" id="{A68AC957-8A80-4862-97EC-5147421C5521}"/>
              </a:ext>
            </a:extLst>
          </p:cNvPr>
          <p:cNvSpPr/>
          <p:nvPr/>
        </p:nvSpPr>
        <p:spPr>
          <a:xfrm rot="-1072124">
            <a:off x="117422" y="5766413"/>
            <a:ext cx="1039900" cy="928851"/>
          </a:xfrm>
          <a:custGeom>
            <a:avLst/>
            <a:gdLst/>
            <a:ahLst/>
            <a:cxnLst/>
            <a:rect l="l" t="t" r="r" b="b"/>
            <a:pathLst>
              <a:path w="4703894" h="3437461">
                <a:moveTo>
                  <a:pt x="0" y="0"/>
                </a:moveTo>
                <a:lnTo>
                  <a:pt x="4703895" y="0"/>
                </a:lnTo>
                <a:lnTo>
                  <a:pt x="4703895" y="3437461"/>
                </a:lnTo>
                <a:lnTo>
                  <a:pt x="0" y="3437461"/>
                </a:lnTo>
                <a:lnTo>
                  <a:pt x="0" y="0"/>
                </a:lnTo>
                <a:close/>
              </a:path>
            </a:pathLst>
          </a:custGeom>
          <a:blipFill>
            <a:blip r:embed="rId2"/>
            <a:stretch>
              <a:fillRect/>
            </a:stretch>
          </a:blipFill>
        </p:spPr>
        <p:txBody>
          <a:bodyPr/>
          <a:lstStyle/>
          <a:p>
            <a:endParaRPr lang="en-US" sz="9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p:cNvPicPr>
            <a:picLocks noChangeAspect="1" noChangeArrowheads="1"/>
          </p:cNvPicPr>
          <p:nvPr/>
        </p:nvPicPr>
        <p:blipFill>
          <a:blip r:embed="rId2" cstate="print"/>
          <a:srcRect/>
          <a:stretch>
            <a:fillRect/>
          </a:stretch>
        </p:blipFill>
        <p:spPr bwMode="auto">
          <a:xfrm>
            <a:off x="1371600" y="838200"/>
            <a:ext cx="5724525" cy="3733800"/>
          </a:xfrm>
          <a:prstGeom prst="rect">
            <a:avLst/>
          </a:prstGeom>
          <a:noFill/>
          <a:ln w="9525">
            <a:noFill/>
            <a:miter lim="800000"/>
            <a:headEnd/>
            <a:tailEnd/>
          </a:ln>
          <a:effectLst/>
        </p:spPr>
      </p:pic>
      <p:sp>
        <p:nvSpPr>
          <p:cNvPr id="5" name="Rectangle 4"/>
          <p:cNvSpPr/>
          <p:nvPr/>
        </p:nvSpPr>
        <p:spPr>
          <a:xfrm>
            <a:off x="457200" y="4648200"/>
            <a:ext cx="8382000" cy="1754326"/>
          </a:xfrm>
          <a:prstGeom prst="rect">
            <a:avLst/>
          </a:prstGeom>
        </p:spPr>
        <p:txBody>
          <a:bodyPr wrap="square">
            <a:spAutoFit/>
          </a:bodyPr>
          <a:lstStyle/>
          <a:p>
            <a:r>
              <a:rPr lang="en-US" b="1" dirty="0"/>
              <a:t>Figure 2.10 One type of genetic control of enzyme synthesis: enzyme repression. </a:t>
            </a:r>
            <a:r>
              <a:rPr lang="en-US" dirty="0"/>
              <a:t>(1), (2), (3), (4), (5), The enzyme is synthesized continuously via uninhibited transcription and translation until enough product has been made. (6), (7), Excess product reacts with a site on DNA that regulates the </a:t>
            </a:r>
            <a:r>
              <a:rPr lang="en-US" dirty="0" err="1"/>
              <a:t>enyzme’s</a:t>
            </a:r>
            <a:r>
              <a:rPr lang="en-US" dirty="0"/>
              <a:t> synthesis, thereby inhibiting further enzyme production. </a:t>
            </a:r>
            <a:br>
              <a:rPr lang="en-US" dirty="0"/>
            </a:br>
            <a:endParaRPr lang="en-US" dirty="0"/>
          </a:p>
        </p:txBody>
      </p:sp>
      <p:sp>
        <p:nvSpPr>
          <p:cNvPr id="4" name="Freeform 3">
            <a:extLst>
              <a:ext uri="{FF2B5EF4-FFF2-40B4-BE49-F238E27FC236}">
                <a16:creationId xmlns:a16="http://schemas.microsoft.com/office/drawing/2014/main" id="{396672A6-6462-4FDA-A197-B36A1C30E2F7}"/>
              </a:ext>
            </a:extLst>
          </p:cNvPr>
          <p:cNvSpPr/>
          <p:nvPr/>
        </p:nvSpPr>
        <p:spPr>
          <a:xfrm rot="-1072124">
            <a:off x="8042222" y="137137"/>
            <a:ext cx="1039900" cy="928851"/>
          </a:xfrm>
          <a:custGeom>
            <a:avLst/>
            <a:gdLst/>
            <a:ahLst/>
            <a:cxnLst/>
            <a:rect l="l" t="t" r="r" b="b"/>
            <a:pathLst>
              <a:path w="4703894" h="3437461">
                <a:moveTo>
                  <a:pt x="0" y="0"/>
                </a:moveTo>
                <a:lnTo>
                  <a:pt x="4703895" y="0"/>
                </a:lnTo>
                <a:lnTo>
                  <a:pt x="4703895" y="3437461"/>
                </a:lnTo>
                <a:lnTo>
                  <a:pt x="0" y="3437461"/>
                </a:lnTo>
                <a:lnTo>
                  <a:pt x="0" y="0"/>
                </a:lnTo>
                <a:close/>
              </a:path>
            </a:pathLst>
          </a:custGeom>
          <a:blipFill>
            <a:blip r:embed="rId3"/>
            <a:stretch>
              <a:fillRect/>
            </a:stretch>
          </a:blipFill>
        </p:spPr>
        <p:txBody>
          <a:bodyPr/>
          <a:lstStyle/>
          <a:p>
            <a:endParaRPr lang="en-US" sz="900"/>
          </a:p>
        </p:txBody>
      </p:sp>
      <p:sp>
        <p:nvSpPr>
          <p:cNvPr id="6" name="Freeform 3">
            <a:extLst>
              <a:ext uri="{FF2B5EF4-FFF2-40B4-BE49-F238E27FC236}">
                <a16:creationId xmlns:a16="http://schemas.microsoft.com/office/drawing/2014/main" id="{0AE48EA6-156B-4267-9EB1-706E770EF653}"/>
              </a:ext>
            </a:extLst>
          </p:cNvPr>
          <p:cNvSpPr/>
          <p:nvPr/>
        </p:nvSpPr>
        <p:spPr>
          <a:xfrm rot="-1072124">
            <a:off x="22974" y="137136"/>
            <a:ext cx="1039900" cy="928851"/>
          </a:xfrm>
          <a:custGeom>
            <a:avLst/>
            <a:gdLst/>
            <a:ahLst/>
            <a:cxnLst/>
            <a:rect l="l" t="t" r="r" b="b"/>
            <a:pathLst>
              <a:path w="4703894" h="3437461">
                <a:moveTo>
                  <a:pt x="0" y="0"/>
                </a:moveTo>
                <a:lnTo>
                  <a:pt x="4703895" y="0"/>
                </a:lnTo>
                <a:lnTo>
                  <a:pt x="4703895" y="3437461"/>
                </a:lnTo>
                <a:lnTo>
                  <a:pt x="0" y="3437461"/>
                </a:lnTo>
                <a:lnTo>
                  <a:pt x="0" y="0"/>
                </a:lnTo>
                <a:close/>
              </a:path>
            </a:pathLst>
          </a:custGeom>
          <a:blipFill>
            <a:blip r:embed="rId3"/>
            <a:stretch>
              <a:fillRect/>
            </a:stretch>
          </a:blipFill>
        </p:spPr>
        <p:txBody>
          <a:bodyPr/>
          <a:lstStyle/>
          <a:p>
            <a:endParaRPr lang="en-US" sz="90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H="1">
            <a:off x="4600621" y="108351"/>
            <a:ext cx="4052771" cy="5521712"/>
          </a:xfrm>
          <a:custGeom>
            <a:avLst/>
            <a:gdLst/>
            <a:ahLst/>
            <a:cxnLst/>
            <a:rect l="l" t="t" r="r" b="b"/>
            <a:pathLst>
              <a:path w="8105541" h="11043424">
                <a:moveTo>
                  <a:pt x="8105541" y="0"/>
                </a:moveTo>
                <a:lnTo>
                  <a:pt x="0" y="0"/>
                </a:lnTo>
                <a:lnTo>
                  <a:pt x="0" y="11043424"/>
                </a:lnTo>
                <a:lnTo>
                  <a:pt x="8105541" y="11043424"/>
                </a:lnTo>
                <a:lnTo>
                  <a:pt x="8105541" y="0"/>
                </a:lnTo>
                <a:close/>
              </a:path>
            </a:pathLst>
          </a:custGeom>
          <a:blipFill>
            <a:blip r:embed="rId2"/>
            <a:stretch>
              <a:fillRect/>
            </a:stretch>
          </a:blipFill>
        </p:spPr>
        <p:txBody>
          <a:bodyPr/>
          <a:lstStyle/>
          <a:p>
            <a:endParaRPr lang="en-US" sz="900"/>
          </a:p>
        </p:txBody>
      </p:sp>
      <p:sp>
        <p:nvSpPr>
          <p:cNvPr id="3" name="TextBox 3"/>
          <p:cNvSpPr txBox="1"/>
          <p:nvPr/>
        </p:nvSpPr>
        <p:spPr>
          <a:xfrm>
            <a:off x="644506" y="3432783"/>
            <a:ext cx="3708464" cy="819199"/>
          </a:xfrm>
          <a:prstGeom prst="rect">
            <a:avLst/>
          </a:prstGeom>
        </p:spPr>
        <p:txBody>
          <a:bodyPr lIns="0" tIns="0" rIns="0" bIns="0" rtlCol="0" anchor="t">
            <a:spAutoFit/>
          </a:bodyPr>
          <a:lstStyle/>
          <a:p>
            <a:pPr>
              <a:lnSpc>
                <a:spcPts val="6338"/>
              </a:lnSpc>
            </a:pPr>
            <a:r>
              <a:rPr lang="en-US" sz="6338" spc="70">
                <a:solidFill>
                  <a:srgbClr val="231076"/>
                </a:solidFill>
                <a:latin typeface="Anton"/>
              </a:rPr>
              <a:t>THANK YOU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800" y="830282"/>
            <a:ext cx="8610600" cy="5632311"/>
          </a:xfrm>
          <a:prstGeom prst="rect">
            <a:avLst/>
          </a:prstGeom>
        </p:spPr>
        <p:txBody>
          <a:bodyPr wrap="square">
            <a:spAutoFit/>
          </a:bodyPr>
          <a:lstStyle/>
          <a:p>
            <a:r>
              <a:rPr lang="en-US" b="1" dirty="0">
                <a:solidFill>
                  <a:srgbClr val="0070C0"/>
                </a:solidFill>
              </a:rPr>
              <a:t>Transfer Reactions by Enzymes Other enzyme-driven</a:t>
            </a:r>
          </a:p>
          <a:p>
            <a:endParaRPr lang="en-US" b="1" dirty="0">
              <a:solidFill>
                <a:srgbClr val="0070C0"/>
              </a:solidFill>
            </a:endParaRPr>
          </a:p>
          <a:p>
            <a:pPr algn="just">
              <a:buFont typeface="Wingdings" pitchFamily="2" charset="2"/>
              <a:buChar char="v"/>
            </a:pPr>
            <a:r>
              <a:rPr lang="en-US" b="1" dirty="0"/>
              <a:t>processes that involve the simple addition or removal of a functional group are important to the overall economy of the cell.</a:t>
            </a:r>
          </a:p>
          <a:p>
            <a:pPr algn="just"/>
            <a:endParaRPr lang="en-US" b="1" dirty="0"/>
          </a:p>
          <a:p>
            <a:pPr algn="just">
              <a:buFont typeface="Wingdings" pitchFamily="2" charset="2"/>
              <a:buChar char="v"/>
            </a:pPr>
            <a:r>
              <a:rPr lang="en-US" b="1" dirty="0"/>
              <a:t> Oxidation-reduction and other transfer activities are examples of these types of reactions.</a:t>
            </a:r>
          </a:p>
          <a:p>
            <a:pPr algn="just"/>
            <a:endParaRPr lang="en-US" b="1" dirty="0"/>
          </a:p>
          <a:p>
            <a:pPr algn="just">
              <a:buFont typeface="Wingdings" pitchFamily="2" charset="2"/>
              <a:buChar char="v"/>
            </a:pPr>
            <a:r>
              <a:rPr lang="en-US" b="1" dirty="0"/>
              <a:t>Some atoms and compounds readily give or receive electrons and participate in oxidation (the loss of electrons) or reduction (the gain of electrons).</a:t>
            </a:r>
          </a:p>
          <a:p>
            <a:pPr algn="just"/>
            <a:endParaRPr lang="en-US" b="1" dirty="0"/>
          </a:p>
          <a:p>
            <a:pPr algn="just">
              <a:buFont typeface="Wingdings" pitchFamily="2" charset="2"/>
              <a:buChar char="v"/>
            </a:pPr>
            <a:r>
              <a:rPr lang="en-US" b="1" dirty="0"/>
              <a:t> The compound that loses the electrons is oxidized, and the compound that receives the electrons is reduced.</a:t>
            </a:r>
          </a:p>
          <a:p>
            <a:pPr algn="just">
              <a:buFont typeface="Wingdings" pitchFamily="2" charset="2"/>
              <a:buChar char="v"/>
            </a:pPr>
            <a:endParaRPr lang="en-US" b="1" dirty="0"/>
          </a:p>
          <a:p>
            <a:pPr algn="just">
              <a:buFont typeface="Wingdings" pitchFamily="2" charset="2"/>
              <a:buChar char="v"/>
            </a:pPr>
            <a:r>
              <a:rPr lang="en-US" b="1" dirty="0"/>
              <a:t>Important components of cellular </a:t>
            </a:r>
            <a:r>
              <a:rPr lang="en-US" b="1" dirty="0" err="1"/>
              <a:t>redox</a:t>
            </a:r>
            <a:r>
              <a:rPr lang="en-US" b="1" dirty="0"/>
              <a:t> reactions are </a:t>
            </a:r>
            <a:r>
              <a:rPr lang="en-US" b="1" dirty="0" err="1"/>
              <a:t>oxidoreductases</a:t>
            </a:r>
            <a:r>
              <a:rPr lang="en-US" b="1" dirty="0"/>
              <a:t>, which remove electrons from one substrate and add them to another.</a:t>
            </a:r>
          </a:p>
          <a:p>
            <a:pPr algn="just">
              <a:buFont typeface="Wingdings" pitchFamily="2" charset="2"/>
              <a:buChar char="v"/>
            </a:pPr>
            <a:endParaRPr lang="en-US" b="1" dirty="0"/>
          </a:p>
          <a:p>
            <a:pPr algn="just">
              <a:buFont typeface="Wingdings" pitchFamily="2" charset="2"/>
              <a:buChar char="v"/>
            </a:pPr>
            <a:r>
              <a:rPr lang="en-US" b="1" dirty="0"/>
              <a:t>Coenzyme carriers are </a:t>
            </a:r>
            <a:r>
              <a:rPr lang="en-US" b="1" dirty="0" err="1">
                <a:solidFill>
                  <a:srgbClr val="0070C0"/>
                </a:solidFill>
              </a:rPr>
              <a:t>nicotinamide</a:t>
            </a:r>
            <a:r>
              <a:rPr lang="en-US" b="1" dirty="0">
                <a:solidFill>
                  <a:srgbClr val="0070C0"/>
                </a:solidFill>
              </a:rPr>
              <a:t> adenine </a:t>
            </a:r>
            <a:r>
              <a:rPr lang="en-US" b="1" dirty="0" err="1">
                <a:solidFill>
                  <a:srgbClr val="0070C0"/>
                </a:solidFill>
              </a:rPr>
              <a:t>dinucleotide</a:t>
            </a:r>
            <a:r>
              <a:rPr lang="en-US" b="1" dirty="0">
                <a:solidFill>
                  <a:srgbClr val="0070C0"/>
                </a:solidFill>
              </a:rPr>
              <a:t> </a:t>
            </a:r>
            <a:r>
              <a:rPr lang="en-US" b="1" dirty="0"/>
              <a:t>(</a:t>
            </a:r>
            <a:r>
              <a:rPr lang="en-US" b="1" dirty="0">
                <a:solidFill>
                  <a:srgbClr val="FF0000"/>
                </a:solidFill>
              </a:rPr>
              <a:t>NAD</a:t>
            </a:r>
            <a:r>
              <a:rPr lang="en-US" b="1" dirty="0"/>
              <a:t>) and </a:t>
            </a:r>
            <a:r>
              <a:rPr lang="en-US" b="1" dirty="0" err="1">
                <a:solidFill>
                  <a:srgbClr val="0070C0"/>
                </a:solidFill>
              </a:rPr>
              <a:t>ﬂavin</a:t>
            </a:r>
            <a:br>
              <a:rPr lang="en-US" b="1" dirty="0">
                <a:solidFill>
                  <a:srgbClr val="0070C0"/>
                </a:solidFill>
              </a:rPr>
            </a:br>
            <a:r>
              <a:rPr lang="en-US" b="1" dirty="0">
                <a:solidFill>
                  <a:srgbClr val="0070C0"/>
                </a:solidFill>
              </a:rPr>
              <a:t>adenine </a:t>
            </a:r>
            <a:r>
              <a:rPr lang="en-US" b="1" dirty="0" err="1">
                <a:solidFill>
                  <a:srgbClr val="0070C0"/>
                </a:solidFill>
              </a:rPr>
              <a:t>dinucleotide</a:t>
            </a:r>
            <a:r>
              <a:rPr lang="en-US" b="1" dirty="0"/>
              <a:t> (</a:t>
            </a:r>
            <a:r>
              <a:rPr lang="en-US" b="1" dirty="0">
                <a:solidFill>
                  <a:srgbClr val="FF0000"/>
                </a:solidFill>
              </a:rPr>
              <a:t>FAD</a:t>
            </a:r>
            <a:r>
              <a:rPr lang="en-US" b="1" dirty="0"/>
              <a:t>).</a:t>
            </a:r>
          </a:p>
          <a:p>
            <a:pPr algn="just"/>
            <a:endParaRPr lang="en-US" dirty="0"/>
          </a:p>
        </p:txBody>
      </p:sp>
      <p:sp>
        <p:nvSpPr>
          <p:cNvPr id="6" name="Freeform 3">
            <a:extLst>
              <a:ext uri="{FF2B5EF4-FFF2-40B4-BE49-F238E27FC236}">
                <a16:creationId xmlns:a16="http://schemas.microsoft.com/office/drawing/2014/main" id="{4C95FA01-CF0A-4D03-9EC2-DD05AED12977}"/>
              </a:ext>
            </a:extLst>
          </p:cNvPr>
          <p:cNvSpPr/>
          <p:nvPr/>
        </p:nvSpPr>
        <p:spPr>
          <a:xfrm rot="-1072124">
            <a:off x="8005729" y="127611"/>
            <a:ext cx="1039900" cy="928851"/>
          </a:xfrm>
          <a:custGeom>
            <a:avLst/>
            <a:gdLst/>
            <a:ahLst/>
            <a:cxnLst/>
            <a:rect l="l" t="t" r="r" b="b"/>
            <a:pathLst>
              <a:path w="4703894" h="3437461">
                <a:moveTo>
                  <a:pt x="0" y="0"/>
                </a:moveTo>
                <a:lnTo>
                  <a:pt x="4703895" y="0"/>
                </a:lnTo>
                <a:lnTo>
                  <a:pt x="4703895" y="3437461"/>
                </a:lnTo>
                <a:lnTo>
                  <a:pt x="0" y="3437461"/>
                </a:lnTo>
                <a:lnTo>
                  <a:pt x="0" y="0"/>
                </a:lnTo>
                <a:close/>
              </a:path>
            </a:pathLst>
          </a:custGeom>
          <a:blipFill>
            <a:blip r:embed="rId2"/>
            <a:stretch>
              <a:fillRect/>
            </a:stretch>
          </a:blipFill>
        </p:spPr>
        <p:txBody>
          <a:bodyPr/>
          <a:lstStyle/>
          <a:p>
            <a:endParaRPr lang="en-US" sz="900"/>
          </a:p>
        </p:txBody>
      </p:sp>
      <p:sp>
        <p:nvSpPr>
          <p:cNvPr id="7" name="Freeform 3">
            <a:extLst>
              <a:ext uri="{FF2B5EF4-FFF2-40B4-BE49-F238E27FC236}">
                <a16:creationId xmlns:a16="http://schemas.microsoft.com/office/drawing/2014/main" id="{F4600495-9E4F-417A-9BDB-8F6598E4F84C}"/>
              </a:ext>
            </a:extLst>
          </p:cNvPr>
          <p:cNvSpPr/>
          <p:nvPr/>
        </p:nvSpPr>
        <p:spPr>
          <a:xfrm rot="-1072124">
            <a:off x="7986679" y="5853804"/>
            <a:ext cx="1039900" cy="928851"/>
          </a:xfrm>
          <a:custGeom>
            <a:avLst/>
            <a:gdLst/>
            <a:ahLst/>
            <a:cxnLst/>
            <a:rect l="l" t="t" r="r" b="b"/>
            <a:pathLst>
              <a:path w="4703894" h="3437461">
                <a:moveTo>
                  <a:pt x="0" y="0"/>
                </a:moveTo>
                <a:lnTo>
                  <a:pt x="4703895" y="0"/>
                </a:lnTo>
                <a:lnTo>
                  <a:pt x="4703895" y="3437461"/>
                </a:lnTo>
                <a:lnTo>
                  <a:pt x="0" y="3437461"/>
                </a:lnTo>
                <a:lnTo>
                  <a:pt x="0" y="0"/>
                </a:lnTo>
                <a:close/>
              </a:path>
            </a:pathLst>
          </a:custGeom>
          <a:blipFill>
            <a:blip r:embed="rId2"/>
            <a:stretch>
              <a:fillRect/>
            </a:stretch>
          </a:blipFill>
        </p:spPr>
        <p:txBody>
          <a:bodyPr/>
          <a:lstStyle/>
          <a:p>
            <a:endParaRPr lang="en-US" sz="9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1000" y="609600"/>
            <a:ext cx="8382000" cy="3139321"/>
          </a:xfrm>
          <a:prstGeom prst="rect">
            <a:avLst/>
          </a:prstGeom>
        </p:spPr>
        <p:txBody>
          <a:bodyPr wrap="square">
            <a:spAutoFit/>
          </a:bodyPr>
          <a:lstStyle/>
          <a:p>
            <a:pPr>
              <a:buFont typeface="Wingdings" pitchFamily="2" charset="2"/>
              <a:buChar char="ü"/>
            </a:pPr>
            <a:r>
              <a:rPr lang="en-US" b="1" dirty="0"/>
              <a:t>Other enzymes play a role in the molecular conversions necessary for the economical use of nutrients by directing the transfer of functional groups from one molecule to</a:t>
            </a:r>
            <a:br>
              <a:rPr lang="en-US" b="1" dirty="0"/>
            </a:br>
            <a:r>
              <a:rPr lang="en-US" b="1" dirty="0"/>
              <a:t>another. </a:t>
            </a:r>
          </a:p>
          <a:p>
            <a:endParaRPr lang="en-US" b="1" dirty="0"/>
          </a:p>
          <a:p>
            <a:pPr algn="just">
              <a:buFont typeface="Wingdings" pitchFamily="2" charset="2"/>
              <a:buChar char="ü"/>
            </a:pPr>
            <a:r>
              <a:rPr lang="en-US" b="1" dirty="0"/>
              <a:t>For example, </a:t>
            </a:r>
            <a:r>
              <a:rPr lang="en-US" b="1" i="1" dirty="0" err="1">
                <a:solidFill>
                  <a:srgbClr val="FF0000"/>
                </a:solidFill>
              </a:rPr>
              <a:t>aminotransferases</a:t>
            </a:r>
            <a:r>
              <a:rPr lang="en-US" b="1" i="1" dirty="0"/>
              <a:t> </a:t>
            </a:r>
            <a:r>
              <a:rPr lang="en-US" b="1" dirty="0"/>
              <a:t>convert one type of amino acid to another by transferring an amino group; </a:t>
            </a:r>
            <a:r>
              <a:rPr lang="en-US" b="1" i="1" dirty="0" err="1">
                <a:solidFill>
                  <a:srgbClr val="0070C0"/>
                </a:solidFill>
              </a:rPr>
              <a:t>phosphotransferases</a:t>
            </a:r>
            <a:r>
              <a:rPr lang="en-US" b="1" i="1" dirty="0"/>
              <a:t> </a:t>
            </a:r>
            <a:r>
              <a:rPr lang="en-US" b="1" dirty="0"/>
              <a:t>participate in the transfer of phosphate groups and are involved in energy </a:t>
            </a:r>
            <a:r>
              <a:rPr lang="en-US" b="1" dirty="0" err="1"/>
              <a:t>transfer;</a:t>
            </a:r>
            <a:r>
              <a:rPr lang="en-US" b="1" i="1" dirty="0" err="1">
                <a:solidFill>
                  <a:srgbClr val="00B050"/>
                </a:solidFill>
              </a:rPr>
              <a:t>methyltransferases</a:t>
            </a:r>
            <a:r>
              <a:rPr lang="en-US" b="1" i="1" dirty="0"/>
              <a:t> </a:t>
            </a:r>
            <a:r>
              <a:rPr lang="en-US" b="1" dirty="0"/>
              <a:t>move a methyl (CH3) group from substrate to substrate; and </a:t>
            </a:r>
            <a:r>
              <a:rPr lang="en-US" b="1" i="1" dirty="0" err="1">
                <a:solidFill>
                  <a:srgbClr val="C00000"/>
                </a:solidFill>
              </a:rPr>
              <a:t>decarboxylases</a:t>
            </a:r>
            <a:r>
              <a:rPr lang="en-US" b="1" i="1" dirty="0"/>
              <a:t> </a:t>
            </a:r>
            <a:r>
              <a:rPr lang="en-US" b="1" dirty="0"/>
              <a:t>(also called </a:t>
            </a:r>
            <a:r>
              <a:rPr lang="en-US" b="1" dirty="0" err="1"/>
              <a:t>carboxylases</a:t>
            </a:r>
            <a:r>
              <a:rPr lang="en-US" b="1" dirty="0"/>
              <a:t>) catalyze the removal of carbon dioxide from organic acids in several</a:t>
            </a:r>
            <a:br>
              <a:rPr lang="en-US" b="1" dirty="0"/>
            </a:br>
            <a:r>
              <a:rPr lang="en-US" b="1" dirty="0"/>
              <a:t>metabolic pathways. </a:t>
            </a:r>
          </a:p>
        </p:txBody>
      </p:sp>
      <p:sp>
        <p:nvSpPr>
          <p:cNvPr id="5" name="Rectangle 4"/>
          <p:cNvSpPr/>
          <p:nvPr/>
        </p:nvSpPr>
        <p:spPr>
          <a:xfrm>
            <a:off x="381000" y="4466272"/>
            <a:ext cx="8305800" cy="1477328"/>
          </a:xfrm>
          <a:prstGeom prst="rect">
            <a:avLst/>
          </a:prstGeom>
        </p:spPr>
        <p:txBody>
          <a:bodyPr wrap="square">
            <a:spAutoFit/>
          </a:bodyPr>
          <a:lstStyle/>
          <a:p>
            <a:r>
              <a:rPr lang="en-US" b="1" dirty="0">
                <a:solidFill>
                  <a:srgbClr val="C00000"/>
                </a:solidFill>
              </a:rPr>
              <a:t>The Role of Microbial Enzymes in Disease </a:t>
            </a:r>
          </a:p>
          <a:p>
            <a:endParaRPr lang="en-US" dirty="0"/>
          </a:p>
          <a:p>
            <a:pPr algn="just">
              <a:buFont typeface="Wingdings" pitchFamily="2" charset="2"/>
              <a:buChar char="ü"/>
            </a:pPr>
            <a:r>
              <a:rPr lang="en-US" b="1" dirty="0"/>
              <a:t>Many pathogens secrete unique </a:t>
            </a:r>
            <a:r>
              <a:rPr lang="en-US" b="1" dirty="0" err="1">
                <a:solidFill>
                  <a:srgbClr val="0070C0"/>
                </a:solidFill>
              </a:rPr>
              <a:t>exoenzymes</a:t>
            </a:r>
            <a:r>
              <a:rPr lang="en-US" b="1" dirty="0"/>
              <a:t> that help them avoid host defenses or promote their multiplication in tissues. </a:t>
            </a:r>
          </a:p>
          <a:p>
            <a:pPr algn="just"/>
            <a:endParaRPr lang="en-US" b="1" dirty="0"/>
          </a:p>
        </p:txBody>
      </p:sp>
      <p:sp>
        <p:nvSpPr>
          <p:cNvPr id="6" name="Freeform 3">
            <a:extLst>
              <a:ext uri="{FF2B5EF4-FFF2-40B4-BE49-F238E27FC236}">
                <a16:creationId xmlns:a16="http://schemas.microsoft.com/office/drawing/2014/main" id="{79F3E205-58F4-40A0-9FDE-CEF912C3F436}"/>
              </a:ext>
            </a:extLst>
          </p:cNvPr>
          <p:cNvSpPr/>
          <p:nvPr/>
        </p:nvSpPr>
        <p:spPr>
          <a:xfrm rot="-1072124">
            <a:off x="8062015" y="812"/>
            <a:ext cx="1039900" cy="928851"/>
          </a:xfrm>
          <a:custGeom>
            <a:avLst/>
            <a:gdLst/>
            <a:ahLst/>
            <a:cxnLst/>
            <a:rect l="l" t="t" r="r" b="b"/>
            <a:pathLst>
              <a:path w="4703894" h="3437461">
                <a:moveTo>
                  <a:pt x="0" y="0"/>
                </a:moveTo>
                <a:lnTo>
                  <a:pt x="4703895" y="0"/>
                </a:lnTo>
                <a:lnTo>
                  <a:pt x="4703895" y="3437461"/>
                </a:lnTo>
                <a:lnTo>
                  <a:pt x="0" y="3437461"/>
                </a:lnTo>
                <a:lnTo>
                  <a:pt x="0" y="0"/>
                </a:lnTo>
                <a:close/>
              </a:path>
            </a:pathLst>
          </a:custGeom>
          <a:blipFill>
            <a:blip r:embed="rId2"/>
            <a:stretch>
              <a:fillRect/>
            </a:stretch>
          </a:blipFill>
        </p:spPr>
        <p:txBody>
          <a:bodyPr/>
          <a:lstStyle/>
          <a:p>
            <a:endParaRPr lang="en-US" sz="900"/>
          </a:p>
        </p:txBody>
      </p:sp>
      <p:sp>
        <p:nvSpPr>
          <p:cNvPr id="8" name="Freeform 3">
            <a:extLst>
              <a:ext uri="{FF2B5EF4-FFF2-40B4-BE49-F238E27FC236}">
                <a16:creationId xmlns:a16="http://schemas.microsoft.com/office/drawing/2014/main" id="{E2CB41F1-3C86-4C03-B898-8FDC0039D282}"/>
              </a:ext>
            </a:extLst>
          </p:cNvPr>
          <p:cNvSpPr/>
          <p:nvPr/>
        </p:nvSpPr>
        <p:spPr>
          <a:xfrm rot="-1072124">
            <a:off x="79322" y="5782488"/>
            <a:ext cx="1039900" cy="928851"/>
          </a:xfrm>
          <a:custGeom>
            <a:avLst/>
            <a:gdLst/>
            <a:ahLst/>
            <a:cxnLst/>
            <a:rect l="l" t="t" r="r" b="b"/>
            <a:pathLst>
              <a:path w="4703894" h="3437461">
                <a:moveTo>
                  <a:pt x="0" y="0"/>
                </a:moveTo>
                <a:lnTo>
                  <a:pt x="4703895" y="0"/>
                </a:lnTo>
                <a:lnTo>
                  <a:pt x="4703895" y="3437461"/>
                </a:lnTo>
                <a:lnTo>
                  <a:pt x="0" y="3437461"/>
                </a:lnTo>
                <a:lnTo>
                  <a:pt x="0" y="0"/>
                </a:lnTo>
                <a:close/>
              </a:path>
            </a:pathLst>
          </a:custGeom>
          <a:blipFill>
            <a:blip r:embed="rId2"/>
            <a:stretch>
              <a:fillRect/>
            </a:stretch>
          </a:blipFill>
        </p:spPr>
        <p:txBody>
          <a:bodyPr/>
          <a:lstStyle/>
          <a:p>
            <a:endParaRPr lang="en-US" sz="9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800" y="1121688"/>
            <a:ext cx="8610600" cy="4524315"/>
          </a:xfrm>
          <a:prstGeom prst="rect">
            <a:avLst/>
          </a:prstGeom>
        </p:spPr>
        <p:txBody>
          <a:bodyPr wrap="square">
            <a:spAutoFit/>
          </a:bodyPr>
          <a:lstStyle/>
          <a:p>
            <a:endParaRPr lang="en-US" i="1" dirty="0"/>
          </a:p>
          <a:p>
            <a:r>
              <a:rPr lang="en-US" b="1" dirty="0"/>
              <a:t>Because these enzymes contribute to </a:t>
            </a:r>
            <a:r>
              <a:rPr lang="en-US" b="1" dirty="0" err="1"/>
              <a:t>pathogenicity</a:t>
            </a:r>
            <a:r>
              <a:rPr lang="en-US" b="1" dirty="0"/>
              <a:t>, they are referred to as </a:t>
            </a:r>
            <a:r>
              <a:rPr lang="en-US" b="1" dirty="0">
                <a:solidFill>
                  <a:srgbClr val="0070C0"/>
                </a:solidFill>
              </a:rPr>
              <a:t>virulence factors</a:t>
            </a:r>
            <a:r>
              <a:rPr lang="en-US" b="1" dirty="0"/>
              <a:t>, or </a:t>
            </a:r>
            <a:r>
              <a:rPr lang="en-US" b="1" dirty="0">
                <a:solidFill>
                  <a:srgbClr val="00B050"/>
                </a:solidFill>
              </a:rPr>
              <a:t>toxins </a:t>
            </a:r>
            <a:r>
              <a:rPr lang="en-US" b="1" dirty="0"/>
              <a:t>in some cases. </a:t>
            </a:r>
            <a:r>
              <a:rPr lang="en-US" b="1" i="1" dirty="0">
                <a:solidFill>
                  <a:srgbClr val="FF0000"/>
                </a:solidFill>
              </a:rPr>
              <a:t>Streptococcus </a:t>
            </a:r>
            <a:r>
              <a:rPr lang="en-US" b="1" i="1" dirty="0" err="1">
                <a:solidFill>
                  <a:srgbClr val="FF0000"/>
                </a:solidFill>
              </a:rPr>
              <a:t>pyogenes</a:t>
            </a:r>
            <a:r>
              <a:rPr lang="en-US" b="1" i="1" dirty="0">
                <a:solidFill>
                  <a:srgbClr val="FF0000"/>
                </a:solidFill>
              </a:rPr>
              <a:t> </a:t>
            </a:r>
            <a:r>
              <a:rPr lang="en-US" b="1" dirty="0"/>
              <a:t>(a cause of throat and skin infections) produces a streptokinase that digests blood clots and apparently assists in invasion of wounds. </a:t>
            </a:r>
          </a:p>
          <a:p>
            <a:endParaRPr lang="en-US" i="1" dirty="0"/>
          </a:p>
          <a:p>
            <a:pPr algn="just"/>
            <a:r>
              <a:rPr lang="en-US" b="1" i="1" dirty="0">
                <a:solidFill>
                  <a:srgbClr val="FF0000"/>
                </a:solidFill>
              </a:rPr>
              <a:t>Pseudomonas </a:t>
            </a:r>
            <a:r>
              <a:rPr lang="en-US" b="1" i="1" dirty="0" err="1">
                <a:solidFill>
                  <a:srgbClr val="FF0000"/>
                </a:solidFill>
              </a:rPr>
              <a:t>aeruginosa</a:t>
            </a:r>
            <a:r>
              <a:rPr lang="en-US" b="1" i="1" dirty="0"/>
              <a:t>, </a:t>
            </a:r>
            <a:r>
              <a:rPr lang="en-US" b="1" dirty="0"/>
              <a:t>a respiratory and skin pathogen, produces </a:t>
            </a:r>
            <a:r>
              <a:rPr lang="en-US" b="1" dirty="0" err="1">
                <a:solidFill>
                  <a:srgbClr val="00B050"/>
                </a:solidFill>
              </a:rPr>
              <a:t>elastase</a:t>
            </a:r>
            <a:r>
              <a:rPr lang="en-US" b="1" dirty="0"/>
              <a:t> and </a:t>
            </a:r>
            <a:r>
              <a:rPr lang="en-US" b="1" dirty="0" err="1">
                <a:solidFill>
                  <a:srgbClr val="00B050"/>
                </a:solidFill>
              </a:rPr>
              <a:t>collagenase</a:t>
            </a:r>
            <a:r>
              <a:rPr lang="en-US" b="1" dirty="0"/>
              <a:t>, which digest </a:t>
            </a:r>
            <a:r>
              <a:rPr lang="en-US" b="1" dirty="0" err="1">
                <a:solidFill>
                  <a:srgbClr val="0070C0"/>
                </a:solidFill>
              </a:rPr>
              <a:t>elastin</a:t>
            </a:r>
            <a:r>
              <a:rPr lang="en-US" b="1" dirty="0">
                <a:solidFill>
                  <a:srgbClr val="0070C0"/>
                </a:solidFill>
              </a:rPr>
              <a:t> </a:t>
            </a:r>
            <a:r>
              <a:rPr lang="en-US" b="1" dirty="0"/>
              <a:t>and </a:t>
            </a:r>
            <a:r>
              <a:rPr lang="en-US" b="1" dirty="0">
                <a:solidFill>
                  <a:srgbClr val="0070C0"/>
                </a:solidFill>
              </a:rPr>
              <a:t>collagen</a:t>
            </a:r>
            <a:r>
              <a:rPr lang="en-US" b="1" dirty="0"/>
              <a:t>, two proteins found in connective tissue.</a:t>
            </a:r>
          </a:p>
          <a:p>
            <a:pPr algn="just"/>
            <a:r>
              <a:rPr lang="en-US" b="1" dirty="0"/>
              <a:t>These increase the severity of certain lung diseases and burn infections.</a:t>
            </a:r>
          </a:p>
          <a:p>
            <a:pPr algn="just"/>
            <a:endParaRPr lang="en-US" b="1" dirty="0"/>
          </a:p>
          <a:p>
            <a:pPr algn="just"/>
            <a:r>
              <a:rPr lang="en-US" b="1" dirty="0"/>
              <a:t> </a:t>
            </a:r>
            <a:r>
              <a:rPr lang="en-US" b="1" i="1" dirty="0">
                <a:solidFill>
                  <a:srgbClr val="FF0000"/>
                </a:solidFill>
              </a:rPr>
              <a:t>Clostridium </a:t>
            </a:r>
            <a:r>
              <a:rPr lang="en-US" b="1" i="1" dirty="0" err="1">
                <a:solidFill>
                  <a:srgbClr val="FF0000"/>
                </a:solidFill>
              </a:rPr>
              <a:t>perfringens</a:t>
            </a:r>
            <a:r>
              <a:rPr lang="en-US" b="1" i="1" dirty="0"/>
              <a:t>, </a:t>
            </a:r>
            <a:r>
              <a:rPr lang="en-US" b="1" dirty="0"/>
              <a:t>an agent of </a:t>
            </a:r>
            <a:r>
              <a:rPr lang="en-US" b="1" dirty="0">
                <a:solidFill>
                  <a:srgbClr val="7030A0"/>
                </a:solidFill>
              </a:rPr>
              <a:t>gas </a:t>
            </a:r>
            <a:r>
              <a:rPr lang="en-US" b="1" dirty="0" err="1">
                <a:solidFill>
                  <a:srgbClr val="7030A0"/>
                </a:solidFill>
              </a:rPr>
              <a:t>gangrene</a:t>
            </a:r>
            <a:r>
              <a:rPr lang="en-US" b="1" dirty="0" err="1"/>
              <a:t>,synthesizes</a:t>
            </a:r>
            <a:r>
              <a:rPr lang="en-US" b="1" dirty="0"/>
              <a:t> </a:t>
            </a:r>
            <a:r>
              <a:rPr lang="en-US" b="1" dirty="0" err="1">
                <a:solidFill>
                  <a:schemeClr val="accent2">
                    <a:lumMod val="50000"/>
                  </a:schemeClr>
                </a:solidFill>
              </a:rPr>
              <a:t>lecithinase</a:t>
            </a:r>
            <a:r>
              <a:rPr lang="en-US" b="1" dirty="0"/>
              <a:t> </a:t>
            </a:r>
            <a:r>
              <a:rPr lang="en-US" b="1" dirty="0">
                <a:solidFill>
                  <a:srgbClr val="FF0000"/>
                </a:solidFill>
              </a:rPr>
              <a:t>C</a:t>
            </a:r>
            <a:r>
              <a:rPr lang="en-US" b="1"/>
              <a:t>, </a:t>
            </a:r>
            <a:r>
              <a:rPr lang="en-US" b="1">
                <a:solidFill>
                  <a:srgbClr val="FF0000"/>
                </a:solidFill>
              </a:rPr>
              <a:t>A</a:t>
            </a:r>
            <a:r>
              <a:rPr lang="en-US" b="1"/>
              <a:t> </a:t>
            </a:r>
            <a:r>
              <a:rPr lang="en-US" b="1" dirty="0"/>
              <a:t>, </a:t>
            </a:r>
            <a:r>
              <a:rPr lang="en-US" b="1" dirty="0">
                <a:solidFill>
                  <a:srgbClr val="FF0000"/>
                </a:solidFill>
              </a:rPr>
              <a:t>lipase</a:t>
            </a:r>
            <a:r>
              <a:rPr lang="en-US" b="1" dirty="0"/>
              <a:t> that profoundly damages cell membranes and accounts for the tissue death </a:t>
            </a:r>
            <a:r>
              <a:rPr lang="en-US" b="1" dirty="0" err="1"/>
              <a:t>associatedwith</a:t>
            </a:r>
            <a:r>
              <a:rPr lang="en-US" b="1" dirty="0"/>
              <a:t> this disease.</a:t>
            </a:r>
          </a:p>
          <a:p>
            <a:pPr algn="just"/>
            <a:endParaRPr lang="en-US" b="1" dirty="0"/>
          </a:p>
          <a:p>
            <a:pPr algn="just"/>
            <a:r>
              <a:rPr lang="en-US" b="1" dirty="0"/>
              <a:t> Not all microbial enzymes digest </a:t>
            </a:r>
            <a:r>
              <a:rPr lang="en-US" b="1" dirty="0" err="1"/>
              <a:t>tissues;some</a:t>
            </a:r>
            <a:r>
              <a:rPr lang="en-US" b="1" dirty="0"/>
              <a:t>, such as </a:t>
            </a:r>
            <a:r>
              <a:rPr lang="en-US" b="1" dirty="0" err="1">
                <a:solidFill>
                  <a:srgbClr val="FF0000"/>
                </a:solidFill>
              </a:rPr>
              <a:t>penicillinase</a:t>
            </a:r>
            <a:r>
              <a:rPr lang="en-US" b="1" dirty="0"/>
              <a:t>, inactivate penicillin and there by protect a microbe from its effects.</a:t>
            </a:r>
          </a:p>
        </p:txBody>
      </p:sp>
      <p:sp>
        <p:nvSpPr>
          <p:cNvPr id="3" name="Freeform 3">
            <a:extLst>
              <a:ext uri="{FF2B5EF4-FFF2-40B4-BE49-F238E27FC236}">
                <a16:creationId xmlns:a16="http://schemas.microsoft.com/office/drawing/2014/main" id="{E677326B-661C-4E60-B881-66C8026FB1DC}"/>
              </a:ext>
            </a:extLst>
          </p:cNvPr>
          <p:cNvSpPr/>
          <p:nvPr/>
        </p:nvSpPr>
        <p:spPr>
          <a:xfrm rot="-1072124">
            <a:off x="8062015" y="812"/>
            <a:ext cx="1039900" cy="928851"/>
          </a:xfrm>
          <a:custGeom>
            <a:avLst/>
            <a:gdLst/>
            <a:ahLst/>
            <a:cxnLst/>
            <a:rect l="l" t="t" r="r" b="b"/>
            <a:pathLst>
              <a:path w="4703894" h="3437461">
                <a:moveTo>
                  <a:pt x="0" y="0"/>
                </a:moveTo>
                <a:lnTo>
                  <a:pt x="4703895" y="0"/>
                </a:lnTo>
                <a:lnTo>
                  <a:pt x="4703895" y="3437461"/>
                </a:lnTo>
                <a:lnTo>
                  <a:pt x="0" y="3437461"/>
                </a:lnTo>
                <a:lnTo>
                  <a:pt x="0" y="0"/>
                </a:lnTo>
                <a:close/>
              </a:path>
            </a:pathLst>
          </a:custGeom>
          <a:blipFill>
            <a:blip r:embed="rId2"/>
            <a:stretch>
              <a:fillRect/>
            </a:stretch>
          </a:blipFill>
        </p:spPr>
        <p:txBody>
          <a:bodyPr/>
          <a:lstStyle/>
          <a:p>
            <a:endParaRPr lang="en-US" sz="900"/>
          </a:p>
        </p:txBody>
      </p:sp>
      <p:sp>
        <p:nvSpPr>
          <p:cNvPr id="5" name="Freeform 3">
            <a:extLst>
              <a:ext uri="{FF2B5EF4-FFF2-40B4-BE49-F238E27FC236}">
                <a16:creationId xmlns:a16="http://schemas.microsoft.com/office/drawing/2014/main" id="{DF047A61-94BB-4E1B-8444-7CE88A74B95B}"/>
              </a:ext>
            </a:extLst>
          </p:cNvPr>
          <p:cNvSpPr/>
          <p:nvPr/>
        </p:nvSpPr>
        <p:spPr>
          <a:xfrm rot="-1072124">
            <a:off x="79322" y="5782488"/>
            <a:ext cx="1039900" cy="928851"/>
          </a:xfrm>
          <a:custGeom>
            <a:avLst/>
            <a:gdLst/>
            <a:ahLst/>
            <a:cxnLst/>
            <a:rect l="l" t="t" r="r" b="b"/>
            <a:pathLst>
              <a:path w="4703894" h="3437461">
                <a:moveTo>
                  <a:pt x="0" y="0"/>
                </a:moveTo>
                <a:lnTo>
                  <a:pt x="4703895" y="0"/>
                </a:lnTo>
                <a:lnTo>
                  <a:pt x="4703895" y="3437461"/>
                </a:lnTo>
                <a:lnTo>
                  <a:pt x="0" y="3437461"/>
                </a:lnTo>
                <a:lnTo>
                  <a:pt x="0" y="0"/>
                </a:lnTo>
                <a:close/>
              </a:path>
            </a:pathLst>
          </a:custGeom>
          <a:blipFill>
            <a:blip r:embed="rId2"/>
            <a:stretch>
              <a:fillRect/>
            </a:stretch>
          </a:blipFill>
        </p:spPr>
        <p:txBody>
          <a:bodyPr/>
          <a:lstStyle/>
          <a:p>
            <a:endParaRPr lang="en-US" sz="9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800" y="962085"/>
            <a:ext cx="8534400" cy="4801314"/>
          </a:xfrm>
          <a:prstGeom prst="rect">
            <a:avLst/>
          </a:prstGeom>
        </p:spPr>
        <p:txBody>
          <a:bodyPr wrap="square">
            <a:spAutoFit/>
          </a:bodyPr>
          <a:lstStyle/>
          <a:p>
            <a:r>
              <a:rPr lang="en-US" b="1" dirty="0">
                <a:solidFill>
                  <a:srgbClr val="FF0000"/>
                </a:solidFill>
              </a:rPr>
              <a:t>The Sensitivity of Enzymes to Their Environment</a:t>
            </a:r>
          </a:p>
          <a:p>
            <a:endParaRPr lang="en-US" b="1" dirty="0">
              <a:solidFill>
                <a:srgbClr val="FF0000"/>
              </a:solidFill>
            </a:endParaRPr>
          </a:p>
          <a:p>
            <a:pPr algn="just">
              <a:buFont typeface="Wingdings" pitchFamily="2" charset="2"/>
              <a:buChar char="q"/>
            </a:pPr>
            <a:r>
              <a:rPr lang="en-US" b="1" dirty="0"/>
              <a:t>The activity of an enzyme is highly inﬂuenced by the cell’s environment. In general, enzymes operate only under the natural </a:t>
            </a:r>
            <a:r>
              <a:rPr lang="en-US" b="1" dirty="0">
                <a:solidFill>
                  <a:srgbClr val="00B0F0"/>
                </a:solidFill>
              </a:rPr>
              <a:t>temperature</a:t>
            </a:r>
            <a:r>
              <a:rPr lang="en-US" b="1" dirty="0"/>
              <a:t>, </a:t>
            </a:r>
            <a:r>
              <a:rPr lang="en-US" b="1" dirty="0">
                <a:solidFill>
                  <a:srgbClr val="FF0000"/>
                </a:solidFill>
              </a:rPr>
              <a:t>pH</a:t>
            </a:r>
            <a:r>
              <a:rPr lang="en-US" b="1" dirty="0"/>
              <a:t>, and </a:t>
            </a:r>
            <a:r>
              <a:rPr lang="en-US" b="1" dirty="0">
                <a:solidFill>
                  <a:srgbClr val="00B050"/>
                </a:solidFill>
              </a:rPr>
              <a:t>osmotic pressure </a:t>
            </a:r>
            <a:r>
              <a:rPr lang="en-US" b="1" dirty="0"/>
              <a:t>of an organism’s habitat.</a:t>
            </a:r>
          </a:p>
          <a:p>
            <a:pPr algn="just"/>
            <a:endParaRPr lang="en-US" b="1" dirty="0"/>
          </a:p>
          <a:p>
            <a:pPr algn="just">
              <a:buFont typeface="Wingdings" pitchFamily="2" charset="2"/>
              <a:buChar char="q"/>
            </a:pPr>
            <a:r>
              <a:rPr lang="en-US" b="1" dirty="0"/>
              <a:t>Low temperatures inhibit </a:t>
            </a:r>
            <a:r>
              <a:rPr lang="en-US" b="1" dirty="0">
                <a:solidFill>
                  <a:srgbClr val="00B050"/>
                </a:solidFill>
              </a:rPr>
              <a:t>catalysis</a:t>
            </a:r>
            <a:r>
              <a:rPr lang="en-US" b="1" dirty="0"/>
              <a:t>, and high temperatures </a:t>
            </a:r>
            <a:r>
              <a:rPr lang="en-US" b="1" dirty="0">
                <a:solidFill>
                  <a:srgbClr val="00B050"/>
                </a:solidFill>
              </a:rPr>
              <a:t>denature .</a:t>
            </a:r>
          </a:p>
          <a:p>
            <a:pPr algn="just"/>
            <a:endParaRPr lang="en-US" b="1" dirty="0">
              <a:solidFill>
                <a:srgbClr val="00B050"/>
              </a:solidFill>
            </a:endParaRPr>
          </a:p>
          <a:p>
            <a:pPr algn="just">
              <a:buFont typeface="Wingdings" pitchFamily="2" charset="2"/>
              <a:buChar char="q"/>
            </a:pPr>
            <a:r>
              <a:rPr lang="en-US" b="1" dirty="0" err="1">
                <a:solidFill>
                  <a:srgbClr val="FF0000"/>
                </a:solidFill>
              </a:rPr>
              <a:t>Denaturation</a:t>
            </a:r>
            <a:r>
              <a:rPr lang="en-US" b="1" dirty="0"/>
              <a:t> is a process by which the weak bonds that collectively maintain the native shape of the </a:t>
            </a:r>
            <a:r>
              <a:rPr lang="en-US" b="1" dirty="0" err="1"/>
              <a:t>apoenzyme</a:t>
            </a:r>
            <a:r>
              <a:rPr lang="en-US" b="1" dirty="0"/>
              <a:t> are broken. </a:t>
            </a:r>
          </a:p>
          <a:p>
            <a:pPr algn="just"/>
            <a:endParaRPr lang="en-US" b="1" dirty="0"/>
          </a:p>
          <a:p>
            <a:pPr algn="just">
              <a:buFont typeface="Wingdings" pitchFamily="2" charset="2"/>
              <a:buChar char="q"/>
            </a:pPr>
            <a:r>
              <a:rPr lang="en-US" b="1" dirty="0"/>
              <a:t>This </a:t>
            </a:r>
            <a:r>
              <a:rPr lang="en-US" b="1" dirty="0">
                <a:solidFill>
                  <a:srgbClr val="0070C0"/>
                </a:solidFill>
              </a:rPr>
              <a:t>disruption</a:t>
            </a:r>
            <a:r>
              <a:rPr lang="en-US" b="1" dirty="0"/>
              <a:t> causes extreme distortion of the enzyme’s shape and prevents the substrate from attaching to the active site.</a:t>
            </a:r>
          </a:p>
          <a:p>
            <a:pPr algn="just"/>
            <a:endParaRPr lang="en-US" b="1" dirty="0"/>
          </a:p>
          <a:p>
            <a:pPr algn="just">
              <a:buFont typeface="Wingdings" pitchFamily="2" charset="2"/>
              <a:buChar char="q"/>
            </a:pPr>
            <a:r>
              <a:rPr lang="en-US" b="1" dirty="0"/>
              <a:t>Such nonfunctional enzymes block metabolic reactions and thereby can lead to cell death. Low or high pH or certain chemicals (</a:t>
            </a:r>
            <a:r>
              <a:rPr lang="en-US" b="1" dirty="0">
                <a:solidFill>
                  <a:srgbClr val="0070C0"/>
                </a:solidFill>
              </a:rPr>
              <a:t>heavy metals</a:t>
            </a:r>
            <a:r>
              <a:rPr lang="en-US" b="1" dirty="0"/>
              <a:t>, </a:t>
            </a:r>
            <a:r>
              <a:rPr lang="en-US" b="1" dirty="0">
                <a:solidFill>
                  <a:srgbClr val="FF0000"/>
                </a:solidFill>
              </a:rPr>
              <a:t>alcohol</a:t>
            </a:r>
            <a:r>
              <a:rPr lang="en-US" b="1" dirty="0"/>
              <a:t>) are also denaturing agents </a:t>
            </a:r>
          </a:p>
        </p:txBody>
      </p:sp>
      <p:sp>
        <p:nvSpPr>
          <p:cNvPr id="3" name="Freeform 3">
            <a:extLst>
              <a:ext uri="{FF2B5EF4-FFF2-40B4-BE49-F238E27FC236}">
                <a16:creationId xmlns:a16="http://schemas.microsoft.com/office/drawing/2014/main" id="{F095CE40-5E2B-4696-9F62-46382C9D47EB}"/>
              </a:ext>
            </a:extLst>
          </p:cNvPr>
          <p:cNvSpPr/>
          <p:nvPr/>
        </p:nvSpPr>
        <p:spPr>
          <a:xfrm rot="-1072124">
            <a:off x="8062015" y="812"/>
            <a:ext cx="1039900" cy="928851"/>
          </a:xfrm>
          <a:custGeom>
            <a:avLst/>
            <a:gdLst/>
            <a:ahLst/>
            <a:cxnLst/>
            <a:rect l="l" t="t" r="r" b="b"/>
            <a:pathLst>
              <a:path w="4703894" h="3437461">
                <a:moveTo>
                  <a:pt x="0" y="0"/>
                </a:moveTo>
                <a:lnTo>
                  <a:pt x="4703895" y="0"/>
                </a:lnTo>
                <a:lnTo>
                  <a:pt x="4703895" y="3437461"/>
                </a:lnTo>
                <a:lnTo>
                  <a:pt x="0" y="3437461"/>
                </a:lnTo>
                <a:lnTo>
                  <a:pt x="0" y="0"/>
                </a:lnTo>
                <a:close/>
              </a:path>
            </a:pathLst>
          </a:custGeom>
          <a:blipFill>
            <a:blip r:embed="rId2"/>
            <a:stretch>
              <a:fillRect/>
            </a:stretch>
          </a:blipFill>
        </p:spPr>
        <p:txBody>
          <a:bodyPr/>
          <a:lstStyle/>
          <a:p>
            <a:endParaRPr lang="en-US" sz="900"/>
          </a:p>
        </p:txBody>
      </p:sp>
      <p:sp>
        <p:nvSpPr>
          <p:cNvPr id="5" name="Freeform 3">
            <a:extLst>
              <a:ext uri="{FF2B5EF4-FFF2-40B4-BE49-F238E27FC236}">
                <a16:creationId xmlns:a16="http://schemas.microsoft.com/office/drawing/2014/main" id="{1DE623E8-BAF7-400A-B155-780042DBD814}"/>
              </a:ext>
            </a:extLst>
          </p:cNvPr>
          <p:cNvSpPr/>
          <p:nvPr/>
        </p:nvSpPr>
        <p:spPr>
          <a:xfrm rot="-1072124">
            <a:off x="79322" y="5782488"/>
            <a:ext cx="1039900" cy="928851"/>
          </a:xfrm>
          <a:custGeom>
            <a:avLst/>
            <a:gdLst/>
            <a:ahLst/>
            <a:cxnLst/>
            <a:rect l="l" t="t" r="r" b="b"/>
            <a:pathLst>
              <a:path w="4703894" h="3437461">
                <a:moveTo>
                  <a:pt x="0" y="0"/>
                </a:moveTo>
                <a:lnTo>
                  <a:pt x="4703895" y="0"/>
                </a:lnTo>
                <a:lnTo>
                  <a:pt x="4703895" y="3437461"/>
                </a:lnTo>
                <a:lnTo>
                  <a:pt x="0" y="3437461"/>
                </a:lnTo>
                <a:lnTo>
                  <a:pt x="0" y="0"/>
                </a:lnTo>
                <a:close/>
              </a:path>
            </a:pathLst>
          </a:custGeom>
          <a:blipFill>
            <a:blip r:embed="rId2"/>
            <a:stretch>
              <a:fillRect/>
            </a:stretch>
          </a:blipFill>
        </p:spPr>
        <p:txBody>
          <a:bodyPr/>
          <a:lstStyle/>
          <a:p>
            <a:endParaRPr lang="en-US" sz="9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7200" y="664488"/>
            <a:ext cx="8305800" cy="5355312"/>
          </a:xfrm>
          <a:prstGeom prst="rect">
            <a:avLst/>
          </a:prstGeom>
        </p:spPr>
        <p:txBody>
          <a:bodyPr wrap="square">
            <a:spAutoFit/>
          </a:bodyPr>
          <a:lstStyle/>
          <a:p>
            <a:r>
              <a:rPr lang="en-US" b="1" dirty="0">
                <a:solidFill>
                  <a:srgbClr val="FF0000"/>
                </a:solidFill>
              </a:rPr>
              <a:t>Metabolic Pathways</a:t>
            </a:r>
          </a:p>
          <a:p>
            <a:endParaRPr lang="en-US" b="1" dirty="0">
              <a:solidFill>
                <a:srgbClr val="FF0000"/>
              </a:solidFill>
            </a:endParaRPr>
          </a:p>
          <a:p>
            <a:pPr>
              <a:buFont typeface="Courier New" pitchFamily="49" charset="0"/>
              <a:buChar char="o"/>
            </a:pPr>
            <a:r>
              <a:rPr lang="en-US" b="1" dirty="0"/>
              <a:t>Metabolic reactions rarely consist of a single action or step. More often, they occur in a multistep series or pathway, </a:t>
            </a:r>
            <a:r>
              <a:rPr lang="en-US" b="1" dirty="0" err="1"/>
              <a:t>witheach</a:t>
            </a:r>
            <a:r>
              <a:rPr lang="en-US" b="1" dirty="0"/>
              <a:t> step catalyzed by an enzyme. </a:t>
            </a:r>
          </a:p>
          <a:p>
            <a:endParaRPr lang="en-US" b="1" dirty="0"/>
          </a:p>
          <a:p>
            <a:pPr>
              <a:buFont typeface="Courier New" pitchFamily="49" charset="0"/>
              <a:buChar char="o"/>
            </a:pPr>
            <a:r>
              <a:rPr lang="en-US" b="1" dirty="0"/>
              <a:t>An individual reaction is shown in various ways, depending on the purpose at hand</a:t>
            </a:r>
            <a:br>
              <a:rPr lang="en-US" b="1" dirty="0"/>
            </a:br>
            <a:r>
              <a:rPr lang="en-US" b="1" dirty="0"/>
              <a:t>(figure 2.8) .</a:t>
            </a:r>
          </a:p>
          <a:p>
            <a:endParaRPr lang="en-US" b="1" dirty="0"/>
          </a:p>
          <a:p>
            <a:pPr>
              <a:buFont typeface="Courier New" pitchFamily="49" charset="0"/>
              <a:buChar char="o"/>
            </a:pPr>
            <a:r>
              <a:rPr lang="en-US" b="1" dirty="0"/>
              <a:t>Many pathways have branches that provide alternate methods for nutrient processing. Others take a cyclic form, in which the starting molecule is regenerated to initiate another turn of the cycle. </a:t>
            </a:r>
          </a:p>
          <a:p>
            <a:endParaRPr lang="en-US" b="1" dirty="0"/>
          </a:p>
          <a:p>
            <a:pPr>
              <a:buFont typeface="Courier New" pitchFamily="49" charset="0"/>
              <a:buChar char="o"/>
            </a:pPr>
            <a:r>
              <a:rPr lang="en-US" b="1" dirty="0"/>
              <a:t>Enzymes respond to various control signals and, in so doing, determine whether a</a:t>
            </a:r>
            <a:br>
              <a:rPr lang="en-US" b="1" dirty="0"/>
            </a:br>
            <a:r>
              <a:rPr lang="en-US" b="1" dirty="0"/>
              <a:t>pathway proceeds. Regulation of pacemaker enzymes proceeds on two fundamental levels. </a:t>
            </a:r>
          </a:p>
          <a:p>
            <a:endParaRPr lang="en-US" b="1" dirty="0"/>
          </a:p>
          <a:p>
            <a:pPr>
              <a:buFont typeface="Courier New" pitchFamily="49" charset="0"/>
              <a:buChar char="o"/>
            </a:pPr>
            <a:r>
              <a:rPr lang="en-US" b="1" dirty="0"/>
              <a:t>Either the enzyme itself is directly inhibited or activated, or the amount of the enzyme in the system is altered (decreased or increased). </a:t>
            </a:r>
          </a:p>
          <a:p>
            <a:r>
              <a:rPr lang="en-US" b="1" dirty="0"/>
              <a:t> </a:t>
            </a:r>
          </a:p>
        </p:txBody>
      </p:sp>
      <p:sp>
        <p:nvSpPr>
          <p:cNvPr id="3" name="Freeform 3">
            <a:extLst>
              <a:ext uri="{FF2B5EF4-FFF2-40B4-BE49-F238E27FC236}">
                <a16:creationId xmlns:a16="http://schemas.microsoft.com/office/drawing/2014/main" id="{75DAA8E8-8FCF-4D8E-80B1-A111C26DD7FE}"/>
              </a:ext>
            </a:extLst>
          </p:cNvPr>
          <p:cNvSpPr/>
          <p:nvPr/>
        </p:nvSpPr>
        <p:spPr>
          <a:xfrm rot="-1072124">
            <a:off x="8062015" y="812"/>
            <a:ext cx="1039900" cy="928851"/>
          </a:xfrm>
          <a:custGeom>
            <a:avLst/>
            <a:gdLst/>
            <a:ahLst/>
            <a:cxnLst/>
            <a:rect l="l" t="t" r="r" b="b"/>
            <a:pathLst>
              <a:path w="4703894" h="3437461">
                <a:moveTo>
                  <a:pt x="0" y="0"/>
                </a:moveTo>
                <a:lnTo>
                  <a:pt x="4703895" y="0"/>
                </a:lnTo>
                <a:lnTo>
                  <a:pt x="4703895" y="3437461"/>
                </a:lnTo>
                <a:lnTo>
                  <a:pt x="0" y="3437461"/>
                </a:lnTo>
                <a:lnTo>
                  <a:pt x="0" y="0"/>
                </a:lnTo>
                <a:close/>
              </a:path>
            </a:pathLst>
          </a:custGeom>
          <a:blipFill>
            <a:blip r:embed="rId2"/>
            <a:stretch>
              <a:fillRect/>
            </a:stretch>
          </a:blipFill>
        </p:spPr>
        <p:txBody>
          <a:bodyPr/>
          <a:lstStyle/>
          <a:p>
            <a:endParaRPr lang="en-US" sz="900"/>
          </a:p>
        </p:txBody>
      </p:sp>
      <p:sp>
        <p:nvSpPr>
          <p:cNvPr id="5" name="Freeform 3">
            <a:extLst>
              <a:ext uri="{FF2B5EF4-FFF2-40B4-BE49-F238E27FC236}">
                <a16:creationId xmlns:a16="http://schemas.microsoft.com/office/drawing/2014/main" id="{A9876A9D-AC6C-46A1-9E63-E2BE36056C4C}"/>
              </a:ext>
            </a:extLst>
          </p:cNvPr>
          <p:cNvSpPr/>
          <p:nvPr/>
        </p:nvSpPr>
        <p:spPr>
          <a:xfrm rot="-1072124">
            <a:off x="79322" y="5782488"/>
            <a:ext cx="1039900" cy="928851"/>
          </a:xfrm>
          <a:custGeom>
            <a:avLst/>
            <a:gdLst/>
            <a:ahLst/>
            <a:cxnLst/>
            <a:rect l="l" t="t" r="r" b="b"/>
            <a:pathLst>
              <a:path w="4703894" h="3437461">
                <a:moveTo>
                  <a:pt x="0" y="0"/>
                </a:moveTo>
                <a:lnTo>
                  <a:pt x="4703895" y="0"/>
                </a:lnTo>
                <a:lnTo>
                  <a:pt x="4703895" y="3437461"/>
                </a:lnTo>
                <a:lnTo>
                  <a:pt x="0" y="3437461"/>
                </a:lnTo>
                <a:lnTo>
                  <a:pt x="0" y="0"/>
                </a:lnTo>
                <a:close/>
              </a:path>
            </a:pathLst>
          </a:custGeom>
          <a:blipFill>
            <a:blip r:embed="rId2"/>
            <a:stretch>
              <a:fillRect/>
            </a:stretch>
          </a:blipFill>
        </p:spPr>
        <p:txBody>
          <a:bodyPr/>
          <a:lstStyle/>
          <a:p>
            <a:endParaRPr lang="en-US" sz="9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1000" y="609600"/>
            <a:ext cx="8382000" cy="4247317"/>
          </a:xfrm>
          <a:prstGeom prst="rect">
            <a:avLst/>
          </a:prstGeom>
        </p:spPr>
        <p:txBody>
          <a:bodyPr wrap="square">
            <a:spAutoFit/>
          </a:bodyPr>
          <a:lstStyle/>
          <a:p>
            <a:r>
              <a:rPr lang="en-US" b="1" dirty="0">
                <a:solidFill>
                  <a:srgbClr val="00B050"/>
                </a:solidFill>
              </a:rPr>
              <a:t>Direct Controls on the Action of Enzymes</a:t>
            </a:r>
          </a:p>
          <a:p>
            <a:br>
              <a:rPr lang="en-US" b="1" dirty="0"/>
            </a:br>
            <a:r>
              <a:rPr lang="en-US" b="1" dirty="0"/>
              <a:t>The bacterial cell has many ways of directly </a:t>
            </a:r>
            <a:r>
              <a:rPr lang="en-US" b="1" dirty="0" err="1"/>
              <a:t>inﬂuencing</a:t>
            </a:r>
            <a:r>
              <a:rPr lang="en-US" b="1" dirty="0"/>
              <a:t> the activity of its enzymes. It can inhibit enzyme activity by supplying a molecule that resembles the enzyme’s normal substrate. </a:t>
            </a:r>
          </a:p>
          <a:p>
            <a:endParaRPr lang="en-US" b="1" dirty="0"/>
          </a:p>
          <a:p>
            <a:r>
              <a:rPr lang="en-US" b="1" dirty="0"/>
              <a:t>The “mimic” can then occupy the enzyme’s active site, preventing the actual substrate from binding there. </a:t>
            </a:r>
          </a:p>
          <a:p>
            <a:endParaRPr lang="en-US" b="1" dirty="0"/>
          </a:p>
          <a:p>
            <a:r>
              <a:rPr lang="en-US" b="1" dirty="0"/>
              <a:t>Because the mimic cannot actually be acted on by the enzyme or function in the way the product would have, the enzyme is effectively shut down. </a:t>
            </a:r>
          </a:p>
          <a:p>
            <a:endParaRPr lang="en-US" b="1" dirty="0"/>
          </a:p>
          <a:p>
            <a:r>
              <a:rPr lang="en-US" b="1" dirty="0"/>
              <a:t>This form of inhibition is called competitive inhibition, because the mimic is competing with the substrate for the binding site (figure 2.9). </a:t>
            </a:r>
            <a:br>
              <a:rPr lang="en-US" b="1" dirty="0"/>
            </a:br>
            <a:endParaRPr lang="en-US" b="1" dirty="0"/>
          </a:p>
        </p:txBody>
      </p:sp>
      <p:sp>
        <p:nvSpPr>
          <p:cNvPr id="3" name="Freeform 3">
            <a:extLst>
              <a:ext uri="{FF2B5EF4-FFF2-40B4-BE49-F238E27FC236}">
                <a16:creationId xmlns:a16="http://schemas.microsoft.com/office/drawing/2014/main" id="{1939EC57-0FC4-40F9-98FE-D70C24C4951D}"/>
              </a:ext>
            </a:extLst>
          </p:cNvPr>
          <p:cNvSpPr/>
          <p:nvPr/>
        </p:nvSpPr>
        <p:spPr>
          <a:xfrm rot="-1072124">
            <a:off x="8062015" y="812"/>
            <a:ext cx="1039900" cy="928851"/>
          </a:xfrm>
          <a:custGeom>
            <a:avLst/>
            <a:gdLst/>
            <a:ahLst/>
            <a:cxnLst/>
            <a:rect l="l" t="t" r="r" b="b"/>
            <a:pathLst>
              <a:path w="4703894" h="3437461">
                <a:moveTo>
                  <a:pt x="0" y="0"/>
                </a:moveTo>
                <a:lnTo>
                  <a:pt x="4703895" y="0"/>
                </a:lnTo>
                <a:lnTo>
                  <a:pt x="4703895" y="3437461"/>
                </a:lnTo>
                <a:lnTo>
                  <a:pt x="0" y="3437461"/>
                </a:lnTo>
                <a:lnTo>
                  <a:pt x="0" y="0"/>
                </a:lnTo>
                <a:close/>
              </a:path>
            </a:pathLst>
          </a:custGeom>
          <a:blipFill>
            <a:blip r:embed="rId2"/>
            <a:stretch>
              <a:fillRect/>
            </a:stretch>
          </a:blipFill>
        </p:spPr>
        <p:txBody>
          <a:bodyPr/>
          <a:lstStyle/>
          <a:p>
            <a:endParaRPr lang="en-US" sz="900"/>
          </a:p>
        </p:txBody>
      </p:sp>
      <p:sp>
        <p:nvSpPr>
          <p:cNvPr id="5" name="Freeform 3">
            <a:extLst>
              <a:ext uri="{FF2B5EF4-FFF2-40B4-BE49-F238E27FC236}">
                <a16:creationId xmlns:a16="http://schemas.microsoft.com/office/drawing/2014/main" id="{636B99A6-D571-49C9-9909-5779789F76CF}"/>
              </a:ext>
            </a:extLst>
          </p:cNvPr>
          <p:cNvSpPr/>
          <p:nvPr/>
        </p:nvSpPr>
        <p:spPr>
          <a:xfrm rot="-1072124">
            <a:off x="79322" y="5782488"/>
            <a:ext cx="1039900" cy="928851"/>
          </a:xfrm>
          <a:custGeom>
            <a:avLst/>
            <a:gdLst/>
            <a:ahLst/>
            <a:cxnLst/>
            <a:rect l="l" t="t" r="r" b="b"/>
            <a:pathLst>
              <a:path w="4703894" h="3437461">
                <a:moveTo>
                  <a:pt x="0" y="0"/>
                </a:moveTo>
                <a:lnTo>
                  <a:pt x="4703895" y="0"/>
                </a:lnTo>
                <a:lnTo>
                  <a:pt x="4703895" y="3437461"/>
                </a:lnTo>
                <a:lnTo>
                  <a:pt x="0" y="3437461"/>
                </a:lnTo>
                <a:lnTo>
                  <a:pt x="0" y="0"/>
                </a:lnTo>
                <a:close/>
              </a:path>
            </a:pathLst>
          </a:custGeom>
          <a:blipFill>
            <a:blip r:embed="rId2"/>
            <a:stretch>
              <a:fillRect/>
            </a:stretch>
          </a:blipFill>
        </p:spPr>
        <p:txBody>
          <a:bodyPr/>
          <a:lstStyle/>
          <a:p>
            <a:endParaRPr lang="en-US" sz="9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9" name="Picture 1"/>
          <p:cNvPicPr>
            <a:picLocks noChangeAspect="1" noChangeArrowheads="1"/>
          </p:cNvPicPr>
          <p:nvPr/>
        </p:nvPicPr>
        <p:blipFill>
          <a:blip r:embed="rId2" cstate="print"/>
          <a:srcRect/>
          <a:stretch>
            <a:fillRect/>
          </a:stretch>
        </p:blipFill>
        <p:spPr bwMode="auto">
          <a:xfrm>
            <a:off x="1143000" y="685800"/>
            <a:ext cx="7038975" cy="4267200"/>
          </a:xfrm>
          <a:prstGeom prst="rect">
            <a:avLst/>
          </a:prstGeom>
          <a:noFill/>
          <a:ln w="9525">
            <a:noFill/>
            <a:miter lim="800000"/>
            <a:headEnd/>
            <a:tailEnd/>
          </a:ln>
          <a:effectLst/>
        </p:spPr>
      </p:pic>
      <p:sp>
        <p:nvSpPr>
          <p:cNvPr id="5" name="Rectangle 4"/>
          <p:cNvSpPr/>
          <p:nvPr/>
        </p:nvSpPr>
        <p:spPr>
          <a:xfrm>
            <a:off x="1066800" y="5221069"/>
            <a:ext cx="7086600" cy="646331"/>
          </a:xfrm>
          <a:prstGeom prst="rect">
            <a:avLst/>
          </a:prstGeom>
        </p:spPr>
        <p:txBody>
          <a:bodyPr wrap="square">
            <a:spAutoFit/>
          </a:bodyPr>
          <a:lstStyle/>
          <a:p>
            <a:r>
              <a:rPr lang="en-US" b="1" dirty="0"/>
              <a:t>Figure 2.9 Examples of two common control mechanisms for enzymes.</a:t>
            </a:r>
            <a:r>
              <a:rPr lang="en-US" dirty="0"/>
              <a:t> </a:t>
            </a:r>
            <a:br>
              <a:rPr lang="en-US" dirty="0"/>
            </a:br>
            <a:endParaRPr lang="en-US" dirty="0"/>
          </a:p>
        </p:txBody>
      </p:sp>
      <p:sp>
        <p:nvSpPr>
          <p:cNvPr id="4" name="Freeform 3">
            <a:extLst>
              <a:ext uri="{FF2B5EF4-FFF2-40B4-BE49-F238E27FC236}">
                <a16:creationId xmlns:a16="http://schemas.microsoft.com/office/drawing/2014/main" id="{5E272750-07A2-4896-8411-E5FCFEDA8729}"/>
              </a:ext>
            </a:extLst>
          </p:cNvPr>
          <p:cNvSpPr/>
          <p:nvPr/>
        </p:nvSpPr>
        <p:spPr>
          <a:xfrm rot="-1072124">
            <a:off x="8062015" y="812"/>
            <a:ext cx="1039900" cy="928851"/>
          </a:xfrm>
          <a:custGeom>
            <a:avLst/>
            <a:gdLst/>
            <a:ahLst/>
            <a:cxnLst/>
            <a:rect l="l" t="t" r="r" b="b"/>
            <a:pathLst>
              <a:path w="4703894" h="3437461">
                <a:moveTo>
                  <a:pt x="0" y="0"/>
                </a:moveTo>
                <a:lnTo>
                  <a:pt x="4703895" y="0"/>
                </a:lnTo>
                <a:lnTo>
                  <a:pt x="4703895" y="3437461"/>
                </a:lnTo>
                <a:lnTo>
                  <a:pt x="0" y="3437461"/>
                </a:lnTo>
                <a:lnTo>
                  <a:pt x="0" y="0"/>
                </a:lnTo>
                <a:close/>
              </a:path>
            </a:pathLst>
          </a:custGeom>
          <a:blipFill>
            <a:blip r:embed="rId3"/>
            <a:stretch>
              <a:fillRect/>
            </a:stretch>
          </a:blipFill>
        </p:spPr>
        <p:txBody>
          <a:bodyPr/>
          <a:lstStyle/>
          <a:p>
            <a:endParaRPr lang="en-US" sz="900"/>
          </a:p>
        </p:txBody>
      </p:sp>
      <p:sp>
        <p:nvSpPr>
          <p:cNvPr id="6" name="Freeform 3">
            <a:extLst>
              <a:ext uri="{FF2B5EF4-FFF2-40B4-BE49-F238E27FC236}">
                <a16:creationId xmlns:a16="http://schemas.microsoft.com/office/drawing/2014/main" id="{F05B6F45-B63B-47F3-AEC0-9FBD90FADD1B}"/>
              </a:ext>
            </a:extLst>
          </p:cNvPr>
          <p:cNvSpPr/>
          <p:nvPr/>
        </p:nvSpPr>
        <p:spPr>
          <a:xfrm rot="-1072124">
            <a:off x="79322" y="5782488"/>
            <a:ext cx="1039900" cy="928851"/>
          </a:xfrm>
          <a:custGeom>
            <a:avLst/>
            <a:gdLst/>
            <a:ahLst/>
            <a:cxnLst/>
            <a:rect l="l" t="t" r="r" b="b"/>
            <a:pathLst>
              <a:path w="4703894" h="3437461">
                <a:moveTo>
                  <a:pt x="0" y="0"/>
                </a:moveTo>
                <a:lnTo>
                  <a:pt x="4703895" y="0"/>
                </a:lnTo>
                <a:lnTo>
                  <a:pt x="4703895" y="3437461"/>
                </a:lnTo>
                <a:lnTo>
                  <a:pt x="0" y="3437461"/>
                </a:lnTo>
                <a:lnTo>
                  <a:pt x="0" y="0"/>
                </a:lnTo>
                <a:close/>
              </a:path>
            </a:pathLst>
          </a:custGeom>
          <a:blipFill>
            <a:blip r:embed="rId3"/>
            <a:stretch>
              <a:fillRect/>
            </a:stretch>
          </a:blipFill>
        </p:spPr>
        <p:txBody>
          <a:bodyPr/>
          <a:lstStyle/>
          <a:p>
            <a:endParaRPr lang="en-US" sz="9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800" y="705683"/>
            <a:ext cx="8458200" cy="4524315"/>
          </a:xfrm>
          <a:prstGeom prst="rect">
            <a:avLst/>
          </a:prstGeom>
        </p:spPr>
        <p:txBody>
          <a:bodyPr wrap="square">
            <a:spAutoFit/>
          </a:bodyPr>
          <a:lstStyle/>
          <a:p>
            <a:r>
              <a:rPr lang="en-US" b="1" dirty="0">
                <a:solidFill>
                  <a:srgbClr val="0070C0"/>
                </a:solidFill>
              </a:rPr>
              <a:t>Strategy of competing with enzymatic active sites to shut down metabolic processes.</a:t>
            </a:r>
          </a:p>
          <a:p>
            <a:endParaRPr lang="en-US" b="1" dirty="0">
              <a:solidFill>
                <a:srgbClr val="0070C0"/>
              </a:solidFill>
            </a:endParaRPr>
          </a:p>
          <a:p>
            <a:pPr>
              <a:buFont typeface="Wingdings" pitchFamily="2" charset="2"/>
              <a:buChar char="§"/>
            </a:pPr>
            <a:r>
              <a:rPr lang="en-US" b="1" dirty="0"/>
              <a:t>Another form of inhibition can occur with special types of enzymes that have two binding sites-the active site and </a:t>
            </a:r>
            <a:r>
              <a:rPr lang="en-US" b="1" dirty="0" err="1"/>
              <a:t>nother</a:t>
            </a:r>
            <a:r>
              <a:rPr lang="en-US" b="1" dirty="0"/>
              <a:t> area called the regulatory site (see figure 2.9).</a:t>
            </a:r>
          </a:p>
          <a:p>
            <a:endParaRPr lang="en-US" b="1" dirty="0"/>
          </a:p>
          <a:p>
            <a:pPr>
              <a:buFont typeface="Wingdings" pitchFamily="2" charset="2"/>
              <a:buChar char="§"/>
            </a:pPr>
            <a:r>
              <a:rPr lang="en-US" b="1" dirty="0"/>
              <a:t> These enzymes are regulated by the binding of molecules other than the substrate in their regulatory sites. </a:t>
            </a:r>
          </a:p>
          <a:p>
            <a:endParaRPr lang="en-US" b="1" dirty="0"/>
          </a:p>
          <a:p>
            <a:pPr algn="just">
              <a:buFont typeface="Wingdings" pitchFamily="2" charset="2"/>
              <a:buChar char="§"/>
            </a:pPr>
            <a:r>
              <a:rPr lang="en-US" b="1" dirty="0"/>
              <a:t>Often the regulatory molecule is the product of the enzymatic reaction itself. </a:t>
            </a:r>
          </a:p>
          <a:p>
            <a:pPr algn="just"/>
            <a:endParaRPr lang="en-US" b="1" dirty="0"/>
          </a:p>
          <a:p>
            <a:pPr algn="just">
              <a:buFont typeface="Wingdings" pitchFamily="2" charset="2"/>
              <a:buChar char="§"/>
            </a:pPr>
            <a:r>
              <a:rPr lang="en-US" b="1" dirty="0"/>
              <a:t>This provides a negative feedback mechanism that can slow down enzymatic activity once a certain concentration of product is produced. </a:t>
            </a:r>
          </a:p>
          <a:p>
            <a:endParaRPr lang="en-US" b="1" dirty="0"/>
          </a:p>
          <a:p>
            <a:pPr>
              <a:buFont typeface="Wingdings" pitchFamily="2" charset="2"/>
              <a:buChar char="§"/>
            </a:pPr>
            <a:r>
              <a:rPr lang="en-US" b="1" dirty="0"/>
              <a:t>This is noncompetitive inhibition, because the regulator molecule does not bind in the same site as the substrate. </a:t>
            </a:r>
            <a:br>
              <a:rPr lang="en-US" dirty="0"/>
            </a:br>
            <a:endParaRPr lang="en-US" dirty="0"/>
          </a:p>
        </p:txBody>
      </p:sp>
      <p:sp>
        <p:nvSpPr>
          <p:cNvPr id="3" name="Freeform 3">
            <a:extLst>
              <a:ext uri="{FF2B5EF4-FFF2-40B4-BE49-F238E27FC236}">
                <a16:creationId xmlns:a16="http://schemas.microsoft.com/office/drawing/2014/main" id="{E4E57710-F8B0-465D-879A-FC2157905152}"/>
              </a:ext>
            </a:extLst>
          </p:cNvPr>
          <p:cNvSpPr/>
          <p:nvPr/>
        </p:nvSpPr>
        <p:spPr>
          <a:xfrm rot="-1072124">
            <a:off x="8296792" y="-36097"/>
            <a:ext cx="798946" cy="926470"/>
          </a:xfrm>
          <a:custGeom>
            <a:avLst/>
            <a:gdLst/>
            <a:ahLst/>
            <a:cxnLst/>
            <a:rect l="l" t="t" r="r" b="b"/>
            <a:pathLst>
              <a:path w="4703894" h="3437461">
                <a:moveTo>
                  <a:pt x="0" y="0"/>
                </a:moveTo>
                <a:lnTo>
                  <a:pt x="4703895" y="0"/>
                </a:lnTo>
                <a:lnTo>
                  <a:pt x="4703895" y="3437461"/>
                </a:lnTo>
                <a:lnTo>
                  <a:pt x="0" y="3437461"/>
                </a:lnTo>
                <a:lnTo>
                  <a:pt x="0" y="0"/>
                </a:lnTo>
                <a:close/>
              </a:path>
            </a:pathLst>
          </a:custGeom>
          <a:blipFill>
            <a:blip r:embed="rId2"/>
            <a:stretch>
              <a:fillRect/>
            </a:stretch>
          </a:blipFill>
        </p:spPr>
        <p:txBody>
          <a:bodyPr/>
          <a:lstStyle/>
          <a:p>
            <a:endParaRPr lang="en-US" sz="900"/>
          </a:p>
        </p:txBody>
      </p:sp>
      <p:sp>
        <p:nvSpPr>
          <p:cNvPr id="5" name="Freeform 3">
            <a:extLst>
              <a:ext uri="{FF2B5EF4-FFF2-40B4-BE49-F238E27FC236}">
                <a16:creationId xmlns:a16="http://schemas.microsoft.com/office/drawing/2014/main" id="{B900C07D-4D8E-4242-88F2-E426F9F081CA}"/>
              </a:ext>
            </a:extLst>
          </p:cNvPr>
          <p:cNvSpPr/>
          <p:nvPr/>
        </p:nvSpPr>
        <p:spPr>
          <a:xfrm rot="-1072124">
            <a:off x="314099" y="5745579"/>
            <a:ext cx="798946" cy="926470"/>
          </a:xfrm>
          <a:custGeom>
            <a:avLst/>
            <a:gdLst/>
            <a:ahLst/>
            <a:cxnLst/>
            <a:rect l="l" t="t" r="r" b="b"/>
            <a:pathLst>
              <a:path w="4703894" h="3437461">
                <a:moveTo>
                  <a:pt x="0" y="0"/>
                </a:moveTo>
                <a:lnTo>
                  <a:pt x="4703895" y="0"/>
                </a:lnTo>
                <a:lnTo>
                  <a:pt x="4703895" y="3437461"/>
                </a:lnTo>
                <a:lnTo>
                  <a:pt x="0" y="3437461"/>
                </a:lnTo>
                <a:lnTo>
                  <a:pt x="0" y="0"/>
                </a:lnTo>
                <a:close/>
              </a:path>
            </a:pathLst>
          </a:custGeom>
          <a:blipFill>
            <a:blip r:embed="rId2"/>
            <a:stretch>
              <a:fillRect/>
            </a:stretch>
          </a:blipFill>
        </p:spPr>
        <p:txBody>
          <a:bodyPr/>
          <a:lstStyle/>
          <a:p>
            <a:endParaRPr lang="en-US" sz="900"/>
          </a:p>
        </p:txBody>
      </p:sp>
      <p:sp>
        <p:nvSpPr>
          <p:cNvPr id="6" name="Freeform 3">
            <a:extLst>
              <a:ext uri="{FF2B5EF4-FFF2-40B4-BE49-F238E27FC236}">
                <a16:creationId xmlns:a16="http://schemas.microsoft.com/office/drawing/2014/main" id="{151F8079-3F66-47B6-9326-3B8FBF92A1A6}"/>
              </a:ext>
            </a:extLst>
          </p:cNvPr>
          <p:cNvSpPr/>
          <p:nvPr/>
        </p:nvSpPr>
        <p:spPr>
          <a:xfrm rot="-1072124">
            <a:off x="8123868" y="5707478"/>
            <a:ext cx="798946" cy="926470"/>
          </a:xfrm>
          <a:custGeom>
            <a:avLst/>
            <a:gdLst/>
            <a:ahLst/>
            <a:cxnLst/>
            <a:rect l="l" t="t" r="r" b="b"/>
            <a:pathLst>
              <a:path w="4703894" h="3437461">
                <a:moveTo>
                  <a:pt x="0" y="0"/>
                </a:moveTo>
                <a:lnTo>
                  <a:pt x="4703895" y="0"/>
                </a:lnTo>
                <a:lnTo>
                  <a:pt x="4703895" y="3437461"/>
                </a:lnTo>
                <a:lnTo>
                  <a:pt x="0" y="3437461"/>
                </a:lnTo>
                <a:lnTo>
                  <a:pt x="0" y="0"/>
                </a:lnTo>
                <a:close/>
              </a:path>
            </a:pathLst>
          </a:custGeom>
          <a:blipFill>
            <a:blip r:embed="rId2"/>
            <a:stretch>
              <a:fillRect/>
            </a:stretch>
          </a:blipFill>
        </p:spPr>
        <p:txBody>
          <a:bodyPr/>
          <a:lstStyle/>
          <a:p>
            <a:endParaRPr lang="en-US" sz="90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TotalTime>
  <Words>1259</Words>
  <Application>Microsoft Office PowerPoint</Application>
  <PresentationFormat>On-screen Show (4:3)</PresentationFormat>
  <Paragraphs>96</Paragraphs>
  <Slides>13</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13</vt:i4>
      </vt:variant>
    </vt:vector>
  </HeadingPairs>
  <TitlesOfParts>
    <vt:vector size="22" baseType="lpstr">
      <vt:lpstr>Anton</vt:lpstr>
      <vt:lpstr>Arial</vt:lpstr>
      <vt:lpstr>Calibri</vt:lpstr>
      <vt:lpstr>Courier New</vt:lpstr>
      <vt:lpstr>TT Chocolates</vt:lpstr>
      <vt:lpstr>TT Chocolates Bold</vt:lpstr>
      <vt:lpstr>TT Chocolates Ultra-Bold</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Saad</dc:creator>
  <cp:lastModifiedBy>saadmahdi saadmahdi</cp:lastModifiedBy>
  <cp:revision>4</cp:revision>
  <dcterms:created xsi:type="dcterms:W3CDTF">2006-08-16T00:00:00Z</dcterms:created>
  <dcterms:modified xsi:type="dcterms:W3CDTF">2024-03-20T14:44:31Z</dcterms:modified>
</cp:coreProperties>
</file>